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sldIdLst>
    <p:sldId id="283" r:id="rId5"/>
    <p:sldId id="285" r:id="rId6"/>
    <p:sldId id="352" r:id="rId7"/>
    <p:sldId id="353" r:id="rId8"/>
    <p:sldId id="260" r:id="rId9"/>
    <p:sldId id="356" r:id="rId10"/>
    <p:sldId id="355" r:id="rId11"/>
    <p:sldId id="342" r:id="rId12"/>
    <p:sldId id="364" r:id="rId13"/>
    <p:sldId id="359" r:id="rId14"/>
    <p:sldId id="360" r:id="rId15"/>
    <p:sldId id="363" r:id="rId16"/>
    <p:sldId id="361" r:id="rId17"/>
    <p:sldId id="362" r:id="rId18"/>
    <p:sldId id="341" r:id="rId19"/>
    <p:sldId id="340" r:id="rId20"/>
    <p:sldId id="301" r:id="rId21"/>
    <p:sldId id="310" r:id="rId22"/>
    <p:sldId id="311" r:id="rId23"/>
    <p:sldId id="312" r:id="rId24"/>
    <p:sldId id="315" r:id="rId25"/>
    <p:sldId id="316" r:id="rId26"/>
    <p:sldId id="348" r:id="rId27"/>
    <p:sldId id="349" r:id="rId28"/>
    <p:sldId id="350" r:id="rId29"/>
    <p:sldId id="351" r:id="rId30"/>
    <p:sldId id="291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L" initials="F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00"/>
    <a:srgbClr val="C00000"/>
    <a:srgbClr val="4F6228"/>
    <a:srgbClr val="000066"/>
    <a:srgbClr val="000000"/>
    <a:srgbClr val="003300"/>
    <a:srgbClr val="FF0000"/>
    <a:srgbClr val="080808"/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53" autoAdjust="0"/>
    <p:restoredTop sz="94634" autoAdjust="0"/>
  </p:normalViewPr>
  <p:slideViewPr>
    <p:cSldViewPr>
      <p:cViewPr varScale="1">
        <p:scale>
          <a:sx n="86" d="100"/>
          <a:sy n="86" d="100"/>
        </p:scale>
        <p:origin x="-6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8FF44-E07D-C449-A911-94F140B6B701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B6628-9170-604C-845B-0F483202F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B6628-9170-604C-845B-0F483202F05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Added </a:t>
            </a:r>
            <a:r>
              <a:rPr lang="en-US" dirty="0" err="1" smtClean="0"/>
              <a:t>mA</a:t>
            </a:r>
            <a:r>
              <a:rPr lang="en-US" dirty="0" smtClean="0"/>
              <a:t>/Amp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B6628-9170-604C-845B-0F483202F05F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9" name="Rectangle 8"/>
          <p:cNvSpPr/>
          <p:nvPr userDrawn="1"/>
        </p:nvSpPr>
        <p:spPr>
          <a:xfrm flipH="1">
            <a:off x="0" y="381000"/>
            <a:ext cx="8077200" cy="5334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2057400" y="4688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Arial Black" pitchFamily="34" charset="0"/>
              </a:rPr>
              <a:t>NFPA 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" name="Group 14"/>
          <p:cNvGrpSpPr/>
          <p:nvPr userDrawn="1"/>
        </p:nvGrpSpPr>
        <p:grpSpPr>
          <a:xfrm>
            <a:off x="1066800" y="152400"/>
            <a:ext cx="990600" cy="990600"/>
            <a:chOff x="6934200" y="152400"/>
            <a:chExt cx="990600" cy="990600"/>
          </a:xfrm>
        </p:grpSpPr>
        <p:sp>
          <p:nvSpPr>
            <p:cNvPr id="16" name="Oval 15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228600" y="-228600"/>
            <a:ext cx="9601200" cy="73152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 flipH="1">
            <a:off x="0" y="228600"/>
            <a:ext cx="8077200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330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8"/>
          <p:cNvGrpSpPr/>
          <p:nvPr userDrawn="1"/>
        </p:nvGrpSpPr>
        <p:grpSpPr>
          <a:xfrm>
            <a:off x="1066800" y="152400"/>
            <a:ext cx="990600" cy="990600"/>
            <a:chOff x="6934200" y="152400"/>
            <a:chExt cx="990600" cy="990600"/>
          </a:xfrm>
        </p:grpSpPr>
        <p:sp>
          <p:nvSpPr>
            <p:cNvPr id="20" name="Oval 19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 userDrawn="1"/>
        </p:nvSpPr>
        <p:spPr>
          <a:xfrm>
            <a:off x="3657600" y="263611"/>
            <a:ext cx="4197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chemeClr val="bg1"/>
                </a:solidFill>
              </a:rPr>
              <a:t>NFPA  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3359551" y="457200"/>
            <a:ext cx="448904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II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Understanding Basic Electrical</a:t>
            </a:r>
          </a:p>
          <a:p>
            <a:pPr algn="r"/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 Concepts and Hazards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2-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2-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2-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2-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2-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2-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9" name="Rectangle 8"/>
          <p:cNvSpPr/>
          <p:nvPr userDrawn="1"/>
        </p:nvSpPr>
        <p:spPr>
          <a:xfrm flipH="1">
            <a:off x="0" y="304800"/>
            <a:ext cx="8077200" cy="6858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3657600" y="381000"/>
            <a:ext cx="4197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chemeClr val="bg1"/>
                </a:solidFill>
              </a:rPr>
              <a:t>NFPA  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" name="Group 15"/>
          <p:cNvGrpSpPr/>
          <p:nvPr userDrawn="1"/>
        </p:nvGrpSpPr>
        <p:grpSpPr>
          <a:xfrm>
            <a:off x="1066800" y="152400"/>
            <a:ext cx="990600" cy="990600"/>
            <a:chOff x="6934200" y="152400"/>
            <a:chExt cx="990600" cy="990600"/>
          </a:xfrm>
        </p:grpSpPr>
        <p:sp>
          <p:nvSpPr>
            <p:cNvPr id="17" name="Oval 16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 userDrawn="1"/>
        </p:nvSpPr>
        <p:spPr>
          <a:xfrm>
            <a:off x="2362201" y="533400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II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Basic Electrical</a:t>
            </a:r>
            <a:r>
              <a:rPr lang="en-US" sz="1600" b="1" baseline="0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Concepts and Hazards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grpSp>
        <p:nvGrpSpPr>
          <p:cNvPr id="2" name="Group 3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5" name="Oval 4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3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5" name="Oval 4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NFPA_EV_Circle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-609600"/>
            <a:ext cx="9956800" cy="7467600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2286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917276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 flipH="1">
            <a:off x="0" y="228600"/>
            <a:ext cx="8077200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1066800" y="152400"/>
            <a:ext cx="990600" cy="990600"/>
            <a:chOff x="6934200" y="152400"/>
            <a:chExt cx="990600" cy="990600"/>
          </a:xfrm>
        </p:grpSpPr>
        <p:sp>
          <p:nvSpPr>
            <p:cNvPr id="17" name="Oval 16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 userDrawn="1"/>
        </p:nvSpPr>
        <p:spPr>
          <a:xfrm>
            <a:off x="3657600" y="263611"/>
            <a:ext cx="4197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chemeClr val="bg1"/>
                </a:solidFill>
              </a:rPr>
              <a:t>NFPA  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3359551" y="457200"/>
            <a:ext cx="448904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II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Understanding Basic Electrical</a:t>
            </a:r>
          </a:p>
          <a:p>
            <a:pPr algn="r"/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 Concepts and Hazards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91727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 flipH="1">
            <a:off x="0" y="228600"/>
            <a:ext cx="8077200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24"/>
          <p:cNvGrpSpPr/>
          <p:nvPr userDrawn="1"/>
        </p:nvGrpSpPr>
        <p:grpSpPr>
          <a:xfrm>
            <a:off x="1066800" y="152400"/>
            <a:ext cx="990600" cy="990600"/>
            <a:chOff x="6934200" y="152400"/>
            <a:chExt cx="990600" cy="990600"/>
          </a:xfrm>
        </p:grpSpPr>
        <p:sp>
          <p:nvSpPr>
            <p:cNvPr id="26" name="Oval 25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26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 userDrawn="1"/>
        </p:nvSpPr>
        <p:spPr>
          <a:xfrm>
            <a:off x="3657600" y="263611"/>
            <a:ext cx="4197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solidFill>
                  <a:schemeClr val="bg1"/>
                </a:solidFill>
              </a:rPr>
              <a:t>NFPA  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359551" y="457200"/>
            <a:ext cx="448904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II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Understanding Basic Electrical</a:t>
            </a:r>
          </a:p>
          <a:p>
            <a:pPr algn="r"/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 Concepts and Hazards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2-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2-</a:t>
            </a:r>
            <a:fld id="{FDAE38C7-D996-4BFB-A151-B00E82FDD5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5" r:id="rId3"/>
    <p:sldLayoutId id="2147483669" r:id="rId4"/>
    <p:sldLayoutId id="2147483666" r:id="rId5"/>
    <p:sldLayoutId id="2147483667" r:id="rId6"/>
    <p:sldLayoutId id="2147483668" r:id="rId7"/>
    <p:sldLayoutId id="2147483662" r:id="rId8"/>
    <p:sldLayoutId id="2147483663" r:id="rId9"/>
    <p:sldLayoutId id="2147483664" r:id="rId10"/>
    <p:sldLayoutId id="2147483650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ransition>
    <p:fade/>
  </p:transition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24000" y="1676400"/>
            <a:ext cx="6191487" cy="4419600"/>
            <a:chOff x="1524000" y="1676400"/>
            <a:chExt cx="6191487" cy="4419600"/>
          </a:xfrm>
        </p:grpSpPr>
        <p:sp>
          <p:nvSpPr>
            <p:cNvPr id="17" name="Rectangle 16"/>
            <p:cNvSpPr/>
            <p:nvPr/>
          </p:nvSpPr>
          <p:spPr>
            <a:xfrm>
              <a:off x="1752600" y="1676400"/>
              <a:ext cx="5791200" cy="4419600"/>
            </a:xfrm>
            <a:prstGeom prst="rect">
              <a:avLst/>
            </a:prstGeom>
            <a:solidFill>
              <a:srgbClr val="FF0000">
                <a:alpha val="74902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24000" y="1930400"/>
              <a:ext cx="6191487" cy="2062103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</a:rPr>
                <a:t>Module II</a:t>
              </a:r>
              <a:r>
                <a:rPr lang="en-US" sz="3200" dirty="0" smtClean="0">
                  <a:solidFill>
                    <a:schemeClr val="bg1"/>
                  </a:solidFill>
                </a:rPr>
                <a:t>:</a:t>
              </a:r>
            </a:p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 Black" pitchFamily="34" charset="0"/>
                </a:rPr>
                <a:t>Basic Electrical </a:t>
              </a:r>
            </a:p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 Black" pitchFamily="34" charset="0"/>
                </a:rPr>
                <a:t>Concepts</a:t>
              </a:r>
            </a:p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 Black" pitchFamily="34" charset="0"/>
                </a:rPr>
                <a:t>And Hazards</a:t>
              </a:r>
              <a:endParaRPr lang="en-US" sz="3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pic>
        <p:nvPicPr>
          <p:cNvPr id="25" name="Picture 24" descr="bmw_setup1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62200" y="3302000"/>
            <a:ext cx="4254500" cy="34036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858000" y="6400800"/>
            <a:ext cx="21336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2-</a:t>
            </a:r>
            <a:fld id="{1C7A3F9D-EA3A-4B35-83C7-B88C13F6F6E4}" type="slidenum">
              <a:rPr lang="en-US" b="1" smtClean="0">
                <a:solidFill>
                  <a:schemeClr val="bg1"/>
                </a:solidFill>
              </a:rPr>
              <a:pPr/>
              <a:t>10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219200"/>
            <a:ext cx="7696200" cy="5181600"/>
          </a:xfrm>
          <a:prstGeom prst="rect">
            <a:avLst/>
          </a:prstGeom>
          <a:solidFill>
            <a:srgbClr val="C00000">
              <a:alpha val="74902"/>
            </a:srgb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2286000"/>
            <a:ext cx="312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Unlike DC circuits,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most AC circuits can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be dangerous when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touching only one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hot conductor if you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are grounded.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13716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AC Circuits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2057400"/>
            <a:ext cx="3352800" cy="41148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632348" y="2701794"/>
            <a:ext cx="1981200" cy="1861644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111"/>
          <p:cNvGrpSpPr/>
          <p:nvPr/>
        </p:nvGrpSpPr>
        <p:grpSpPr>
          <a:xfrm>
            <a:off x="1503461" y="2798626"/>
            <a:ext cx="2251870" cy="1653491"/>
            <a:chOff x="5632677" y="2744782"/>
            <a:chExt cx="2251870" cy="1653491"/>
          </a:xfrm>
          <a:solidFill>
            <a:srgbClr val="FFC000"/>
          </a:solidFill>
        </p:grpSpPr>
        <p:grpSp>
          <p:nvGrpSpPr>
            <p:cNvPr id="4" name="Group 56"/>
            <p:cNvGrpSpPr/>
            <p:nvPr/>
          </p:nvGrpSpPr>
          <p:grpSpPr>
            <a:xfrm>
              <a:off x="7134046" y="2744782"/>
              <a:ext cx="750501" cy="1571285"/>
              <a:chOff x="7134046" y="2744782"/>
              <a:chExt cx="750501" cy="1571285"/>
            </a:xfrm>
            <a:grpFill/>
          </p:grpSpPr>
          <p:grpSp>
            <p:nvGrpSpPr>
              <p:cNvPr id="5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30" name="Oval 29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Oval 31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26" name="Oval 25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2" name="Group 57"/>
            <p:cNvGrpSpPr/>
            <p:nvPr/>
          </p:nvGrpSpPr>
          <p:grpSpPr>
            <a:xfrm rot="10800000">
              <a:off x="5632677" y="2826988"/>
              <a:ext cx="750501" cy="1571285"/>
              <a:chOff x="7134046" y="2744782"/>
              <a:chExt cx="750501" cy="1571285"/>
            </a:xfrm>
            <a:grpFill/>
          </p:grpSpPr>
          <p:grpSp>
            <p:nvGrpSpPr>
              <p:cNvPr id="13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20" name="Oval 19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16" name="Oval 15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Oval 16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5" name="Group 134"/>
          <p:cNvGrpSpPr/>
          <p:nvPr/>
        </p:nvGrpSpPr>
        <p:grpSpPr>
          <a:xfrm rot="422928">
            <a:off x="1491739" y="2810350"/>
            <a:ext cx="2251870" cy="1653491"/>
            <a:chOff x="5632677" y="2744782"/>
            <a:chExt cx="2251870" cy="1653491"/>
          </a:xfrm>
        </p:grpSpPr>
        <p:grpSp>
          <p:nvGrpSpPr>
            <p:cNvPr id="24" name="Group 56"/>
            <p:cNvGrpSpPr/>
            <p:nvPr/>
          </p:nvGrpSpPr>
          <p:grpSpPr>
            <a:xfrm>
              <a:off x="7134046" y="2744782"/>
              <a:ext cx="750501" cy="1571285"/>
              <a:chOff x="7134046" y="2744782"/>
              <a:chExt cx="750501" cy="1571285"/>
            </a:xfrm>
          </p:grpSpPr>
          <p:grpSp>
            <p:nvGrpSpPr>
              <p:cNvPr id="25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</p:grpSpPr>
            <p:sp>
              <p:nvSpPr>
                <p:cNvPr id="53" name="Oval 52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Oval 53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4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</p:grpSpPr>
            <p:sp>
              <p:nvSpPr>
                <p:cNvPr id="49" name="Oval 48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5" name="Group 57"/>
            <p:cNvGrpSpPr/>
            <p:nvPr/>
          </p:nvGrpSpPr>
          <p:grpSpPr>
            <a:xfrm rot="10800000">
              <a:off x="5632677" y="2826988"/>
              <a:ext cx="750501" cy="1571285"/>
              <a:chOff x="7134046" y="2744782"/>
              <a:chExt cx="750501" cy="1571285"/>
            </a:xfrm>
          </p:grpSpPr>
          <p:grpSp>
            <p:nvGrpSpPr>
              <p:cNvPr id="36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</p:grpSpPr>
            <p:sp>
              <p:nvSpPr>
                <p:cNvPr id="43" name="Oval 42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Oval 43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7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</p:grpSpPr>
            <p:sp>
              <p:nvSpPr>
                <p:cNvPr id="39" name="Oval 38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Oval 39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58" name="Oval 57"/>
          <p:cNvSpPr/>
          <p:nvPr/>
        </p:nvSpPr>
        <p:spPr>
          <a:xfrm flipV="1">
            <a:off x="2717870" y="5097825"/>
            <a:ext cx="119933" cy="12283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 flipV="1">
            <a:off x="2717870" y="5088300"/>
            <a:ext cx="119933" cy="12283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2438400" y="4876800"/>
            <a:ext cx="1295400" cy="60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60"/>
          <p:cNvGrpSpPr/>
          <p:nvPr/>
        </p:nvGrpSpPr>
        <p:grpSpPr>
          <a:xfrm>
            <a:off x="3266742" y="4325471"/>
            <a:ext cx="794383" cy="1390858"/>
            <a:chOff x="3038142" y="4630271"/>
            <a:chExt cx="794383" cy="1390858"/>
          </a:xfrm>
        </p:grpSpPr>
        <p:sp>
          <p:nvSpPr>
            <p:cNvPr id="62" name="Oval 61"/>
            <p:cNvSpPr/>
            <p:nvPr/>
          </p:nvSpPr>
          <p:spPr>
            <a:xfrm>
              <a:off x="3398641" y="4630271"/>
              <a:ext cx="257499" cy="268941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3352800" y="4953000"/>
              <a:ext cx="332768" cy="59167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 rot="2215700">
              <a:off x="3038142" y="4856324"/>
              <a:ext cx="411998" cy="10757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 rot="13672072">
              <a:off x="3565872" y="5097142"/>
              <a:ext cx="430306" cy="1030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 rot="15534283">
              <a:off x="3423631" y="5721153"/>
              <a:ext cx="497743" cy="9454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/>
            <p:cNvSpPr/>
            <p:nvPr/>
          </p:nvSpPr>
          <p:spPr>
            <a:xfrm rot="17123121">
              <a:off x="3079344" y="5706595"/>
              <a:ext cx="520838" cy="10822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Rectangle 67"/>
          <p:cNvSpPr/>
          <p:nvPr/>
        </p:nvSpPr>
        <p:spPr>
          <a:xfrm>
            <a:off x="1219200" y="5715000"/>
            <a:ext cx="3352800" cy="457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2514600" y="4876800"/>
            <a:ext cx="76200" cy="1143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56"/>
          <p:cNvGrpSpPr/>
          <p:nvPr/>
        </p:nvGrpSpPr>
        <p:grpSpPr>
          <a:xfrm>
            <a:off x="3124200" y="4267200"/>
            <a:ext cx="750501" cy="1571285"/>
            <a:chOff x="7134046" y="2744782"/>
            <a:chExt cx="750501" cy="1571285"/>
          </a:xfrm>
          <a:solidFill>
            <a:srgbClr val="FFFF00"/>
          </a:solidFill>
        </p:grpSpPr>
        <p:grpSp>
          <p:nvGrpSpPr>
            <p:cNvPr id="48" name="Group 50"/>
            <p:cNvGrpSpPr/>
            <p:nvPr/>
          </p:nvGrpSpPr>
          <p:grpSpPr>
            <a:xfrm>
              <a:off x="7246489" y="2744782"/>
              <a:ext cx="542925" cy="750501"/>
              <a:chOff x="7246489" y="2744782"/>
              <a:chExt cx="542925" cy="750501"/>
            </a:xfrm>
            <a:grpFill/>
          </p:grpSpPr>
          <p:sp>
            <p:nvSpPr>
              <p:cNvPr id="82" name="Oval 81"/>
              <p:cNvSpPr/>
              <p:nvPr/>
            </p:nvSpPr>
            <p:spPr>
              <a:xfrm flipV="1">
                <a:off x="7246489" y="2744782"/>
                <a:ext cx="119933" cy="122838"/>
              </a:xfrm>
              <a:prstGeom prst="ellipse">
                <a:avLst/>
              </a:prstGeom>
              <a:grpFill/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/>
              <p:cNvSpPr/>
              <p:nvPr/>
            </p:nvSpPr>
            <p:spPr>
              <a:xfrm flipV="1">
                <a:off x="7427464" y="2906707"/>
                <a:ext cx="119933" cy="122838"/>
              </a:xfrm>
              <a:prstGeom prst="ellipse">
                <a:avLst/>
              </a:prstGeom>
              <a:grpFill/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Oval 83"/>
              <p:cNvSpPr/>
              <p:nvPr/>
            </p:nvSpPr>
            <p:spPr>
              <a:xfrm flipV="1">
                <a:off x="7579864" y="3116257"/>
                <a:ext cx="119933" cy="122838"/>
              </a:xfrm>
              <a:prstGeom prst="ellipse">
                <a:avLst/>
              </a:prstGeom>
              <a:grpFill/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Oval 84"/>
              <p:cNvSpPr/>
              <p:nvPr/>
            </p:nvSpPr>
            <p:spPr>
              <a:xfrm flipV="1">
                <a:off x="7669481" y="3372445"/>
                <a:ext cx="119933" cy="122838"/>
              </a:xfrm>
              <a:prstGeom prst="ellipse">
                <a:avLst/>
              </a:prstGeom>
              <a:grpFill/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Group 51"/>
            <p:cNvGrpSpPr/>
            <p:nvPr/>
          </p:nvGrpSpPr>
          <p:grpSpPr>
            <a:xfrm rot="4179093">
              <a:off x="7237834" y="3669354"/>
              <a:ext cx="542925" cy="750501"/>
              <a:chOff x="7246489" y="2744782"/>
              <a:chExt cx="542925" cy="750501"/>
            </a:xfrm>
            <a:grpFill/>
          </p:grpSpPr>
          <p:sp>
            <p:nvSpPr>
              <p:cNvPr id="78" name="Oval 77"/>
              <p:cNvSpPr/>
              <p:nvPr/>
            </p:nvSpPr>
            <p:spPr>
              <a:xfrm flipV="1">
                <a:off x="7246489" y="2744782"/>
                <a:ext cx="119933" cy="122838"/>
              </a:xfrm>
              <a:prstGeom prst="ellipse">
                <a:avLst/>
              </a:prstGeom>
              <a:grpFill/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 flipV="1">
                <a:off x="7427464" y="2906707"/>
                <a:ext cx="119933" cy="122838"/>
              </a:xfrm>
              <a:prstGeom prst="ellipse">
                <a:avLst/>
              </a:prstGeom>
              <a:grpFill/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 flipV="1">
                <a:off x="7579864" y="3116257"/>
                <a:ext cx="119933" cy="122838"/>
              </a:xfrm>
              <a:prstGeom prst="ellipse">
                <a:avLst/>
              </a:prstGeom>
              <a:grpFill/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 flipV="1">
                <a:off x="7669481" y="3372445"/>
                <a:ext cx="119933" cy="122838"/>
              </a:xfrm>
              <a:prstGeom prst="ellipse">
                <a:avLst/>
              </a:prstGeom>
              <a:grpFill/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1" name="Group 85"/>
          <p:cNvGrpSpPr/>
          <p:nvPr/>
        </p:nvGrpSpPr>
        <p:grpSpPr>
          <a:xfrm>
            <a:off x="2438400" y="4953000"/>
            <a:ext cx="119933" cy="990600"/>
            <a:chOff x="1752600" y="5181600"/>
            <a:chExt cx="119933" cy="990600"/>
          </a:xfrm>
        </p:grpSpPr>
        <p:sp>
          <p:nvSpPr>
            <p:cNvPr id="87" name="Oval 86"/>
            <p:cNvSpPr/>
            <p:nvPr/>
          </p:nvSpPr>
          <p:spPr>
            <a:xfrm flipV="1">
              <a:off x="1752600" y="5181600"/>
              <a:ext cx="119933" cy="12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 flipV="1">
              <a:off x="1752600" y="5410200"/>
              <a:ext cx="119933" cy="12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 flipV="1">
              <a:off x="1752600" y="5638800"/>
              <a:ext cx="119933" cy="12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 flipV="1">
              <a:off x="1752600" y="5867400"/>
              <a:ext cx="119933" cy="12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 flipV="1">
              <a:off x="1752600" y="6049362"/>
              <a:ext cx="119933" cy="12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Oval 91"/>
          <p:cNvSpPr/>
          <p:nvPr/>
        </p:nvSpPr>
        <p:spPr>
          <a:xfrm flipV="1">
            <a:off x="2641670" y="4488225"/>
            <a:ext cx="164908" cy="16378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 flipV="1">
            <a:off x="2641670" y="4478700"/>
            <a:ext cx="164908" cy="16378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2209800" y="3962400"/>
            <a:ext cx="838200" cy="1219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2438400" y="4114800"/>
            <a:ext cx="419100" cy="406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ounded Rectangle 95"/>
          <p:cNvSpPr/>
          <p:nvPr/>
        </p:nvSpPr>
        <p:spPr>
          <a:xfrm>
            <a:off x="2438400" y="4191000"/>
            <a:ext cx="419100" cy="20320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2209800" y="4267200"/>
            <a:ext cx="444500" cy="416663"/>
          </a:xfrm>
          <a:custGeom>
            <a:avLst/>
            <a:gdLst>
              <a:gd name="connsiteX0" fmla="*/ 323273 w 323273"/>
              <a:gd name="connsiteY0" fmla="*/ 0 h 312497"/>
              <a:gd name="connsiteX1" fmla="*/ 267855 w 323273"/>
              <a:gd name="connsiteY1" fmla="*/ 277091 h 312497"/>
              <a:gd name="connsiteX2" fmla="*/ 0 w 323273"/>
              <a:gd name="connsiteY2" fmla="*/ 212437 h 31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273" h="312497">
                <a:moveTo>
                  <a:pt x="323273" y="0"/>
                </a:moveTo>
                <a:cubicBezTo>
                  <a:pt x="322503" y="120842"/>
                  <a:pt x="321734" y="241685"/>
                  <a:pt x="267855" y="277091"/>
                </a:cubicBezTo>
                <a:cubicBezTo>
                  <a:pt x="213976" y="312497"/>
                  <a:pt x="106988" y="262467"/>
                  <a:pt x="0" y="212437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4800600" y="4159984"/>
            <a:ext cx="3124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 Current can flow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 through you into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 the earth to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 complete a circuit.</a:t>
            </a:r>
          </a:p>
        </p:txBody>
      </p:sp>
      <p:grpSp>
        <p:nvGrpSpPr>
          <p:cNvPr id="69" name="Group 100"/>
          <p:cNvGrpSpPr/>
          <p:nvPr/>
        </p:nvGrpSpPr>
        <p:grpSpPr>
          <a:xfrm>
            <a:off x="2362200" y="1905000"/>
            <a:ext cx="597877" cy="906236"/>
            <a:chOff x="-990600" y="2743200"/>
            <a:chExt cx="685800" cy="990600"/>
          </a:xfrm>
        </p:grpSpPr>
        <p:sp>
          <p:nvSpPr>
            <p:cNvPr id="102" name="Oval 101"/>
            <p:cNvSpPr/>
            <p:nvPr/>
          </p:nvSpPr>
          <p:spPr>
            <a:xfrm>
              <a:off x="-990600" y="2743200"/>
              <a:ext cx="685800" cy="6096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-838200" y="3276600"/>
              <a:ext cx="381000" cy="304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-914400" y="3429000"/>
              <a:ext cx="533400" cy="30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Rectangle 104"/>
          <p:cNvSpPr/>
          <p:nvPr/>
        </p:nvSpPr>
        <p:spPr>
          <a:xfrm>
            <a:off x="2286000" y="2667000"/>
            <a:ext cx="762000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438400" y="4699000"/>
            <a:ext cx="419100" cy="406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2545081" y="4800600"/>
            <a:ext cx="45719" cy="15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/>
          <p:cNvSpPr/>
          <p:nvPr/>
        </p:nvSpPr>
        <p:spPr>
          <a:xfrm>
            <a:off x="2697481" y="4800600"/>
            <a:ext cx="45719" cy="15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2609850" y="4972050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85800" y="1066800"/>
            <a:ext cx="7620000" cy="5334000"/>
          </a:xfrm>
          <a:prstGeom prst="rect">
            <a:avLst/>
          </a:prstGeom>
          <a:solidFill>
            <a:schemeClr val="accent5">
              <a:lumMod val="50000"/>
              <a:alpha val="74902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114"/>
          <p:cNvGrpSpPr/>
          <p:nvPr/>
        </p:nvGrpSpPr>
        <p:grpSpPr>
          <a:xfrm>
            <a:off x="4038600" y="3352800"/>
            <a:ext cx="3429000" cy="2667000"/>
            <a:chOff x="4419600" y="3561035"/>
            <a:chExt cx="3200400" cy="2458765"/>
          </a:xfrm>
        </p:grpSpPr>
        <p:sp>
          <p:nvSpPr>
            <p:cNvPr id="105" name="Rectangle 104"/>
            <p:cNvSpPr/>
            <p:nvPr/>
          </p:nvSpPr>
          <p:spPr>
            <a:xfrm>
              <a:off x="4724400" y="5257800"/>
              <a:ext cx="304800" cy="76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7086600" y="5257800"/>
              <a:ext cx="304800" cy="76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ounded Rectangle 107"/>
            <p:cNvSpPr/>
            <p:nvPr/>
          </p:nvSpPr>
          <p:spPr>
            <a:xfrm>
              <a:off x="4419600" y="4572000"/>
              <a:ext cx="3200400" cy="91440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5029200" y="3581400"/>
              <a:ext cx="2057400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36655" y="4424218"/>
              <a:ext cx="2817090" cy="258618"/>
            </a:xfrm>
            <a:custGeom>
              <a:avLst/>
              <a:gdLst>
                <a:gd name="connsiteX0" fmla="*/ 0 w 2817090"/>
                <a:gd name="connsiteY0" fmla="*/ 249382 h 258618"/>
                <a:gd name="connsiteX1" fmla="*/ 1487054 w 2817090"/>
                <a:gd name="connsiteY1" fmla="*/ 0 h 258618"/>
                <a:gd name="connsiteX2" fmla="*/ 2817090 w 2817090"/>
                <a:gd name="connsiteY2" fmla="*/ 221673 h 258618"/>
                <a:gd name="connsiteX3" fmla="*/ 193963 w 2817090"/>
                <a:gd name="connsiteY3" fmla="*/ 258618 h 25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7090" h="258618">
                  <a:moveTo>
                    <a:pt x="0" y="249382"/>
                  </a:moveTo>
                  <a:lnTo>
                    <a:pt x="1487054" y="0"/>
                  </a:lnTo>
                  <a:lnTo>
                    <a:pt x="2817090" y="221673"/>
                  </a:lnTo>
                  <a:lnTo>
                    <a:pt x="193963" y="258618"/>
                  </a:lnTo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/>
            <p:cNvSpPr/>
            <p:nvPr/>
          </p:nvSpPr>
          <p:spPr>
            <a:xfrm rot="20399286" flipH="1">
              <a:off x="7199587" y="3561035"/>
              <a:ext cx="76386" cy="11075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111"/>
            <p:cNvSpPr/>
            <p:nvPr/>
          </p:nvSpPr>
          <p:spPr>
            <a:xfrm rot="1161251" flipH="1">
              <a:off x="4828498" y="3569012"/>
              <a:ext cx="114097" cy="11075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4572000" y="4724400"/>
              <a:ext cx="304800" cy="3048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7162800" y="4724400"/>
              <a:ext cx="304800" cy="3048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2-</a:t>
            </a:r>
            <a:fld id="{1C7A3F9D-EA3A-4B35-83C7-B88C13F6F6E4}" type="slidenum">
              <a:rPr lang="en-US" b="1" smtClean="0">
                <a:solidFill>
                  <a:schemeClr val="bg1"/>
                </a:solidFill>
              </a:rPr>
              <a:pPr/>
              <a:t>11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1143000"/>
            <a:ext cx="708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 Black" pitchFamily="34" charset="0"/>
              </a:rPr>
              <a:t>High Voltage Circuits in Vehicles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756548" y="3616194"/>
            <a:ext cx="1981200" cy="1861644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111"/>
          <p:cNvGrpSpPr/>
          <p:nvPr/>
        </p:nvGrpSpPr>
        <p:grpSpPr>
          <a:xfrm>
            <a:off x="4627661" y="3713026"/>
            <a:ext cx="2251870" cy="1653491"/>
            <a:chOff x="5632677" y="2744782"/>
            <a:chExt cx="2251870" cy="1653491"/>
          </a:xfrm>
          <a:solidFill>
            <a:srgbClr val="FFC000"/>
          </a:solidFill>
        </p:grpSpPr>
        <p:grpSp>
          <p:nvGrpSpPr>
            <p:cNvPr id="5" name="Group 56"/>
            <p:cNvGrpSpPr/>
            <p:nvPr/>
          </p:nvGrpSpPr>
          <p:grpSpPr>
            <a:xfrm>
              <a:off x="7134046" y="2744782"/>
              <a:ext cx="750501" cy="1571285"/>
              <a:chOff x="7134046" y="2744782"/>
              <a:chExt cx="750501" cy="1571285"/>
            </a:xfrm>
            <a:grpFill/>
          </p:grpSpPr>
          <p:grpSp>
            <p:nvGrpSpPr>
              <p:cNvPr id="6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31" name="Oval 30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Oval 31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27" name="Oval 26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Oval 29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2" name="Group 57"/>
            <p:cNvGrpSpPr/>
            <p:nvPr/>
          </p:nvGrpSpPr>
          <p:grpSpPr>
            <a:xfrm rot="10800000">
              <a:off x="5632677" y="2826988"/>
              <a:ext cx="750501" cy="1571285"/>
              <a:chOff x="7134046" y="2744782"/>
              <a:chExt cx="750501" cy="1571285"/>
            </a:xfrm>
            <a:grpFill/>
          </p:grpSpPr>
          <p:grpSp>
            <p:nvGrpSpPr>
              <p:cNvPr id="13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21" name="Oval 20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Oval 23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17" name="Oval 16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5" name="Group 134"/>
          <p:cNvGrpSpPr/>
          <p:nvPr/>
        </p:nvGrpSpPr>
        <p:grpSpPr>
          <a:xfrm rot="422928">
            <a:off x="4615939" y="3724750"/>
            <a:ext cx="2251870" cy="1653491"/>
            <a:chOff x="5632677" y="2744782"/>
            <a:chExt cx="2251870" cy="1653491"/>
          </a:xfrm>
        </p:grpSpPr>
        <p:grpSp>
          <p:nvGrpSpPr>
            <p:cNvPr id="16" name="Group 56"/>
            <p:cNvGrpSpPr/>
            <p:nvPr/>
          </p:nvGrpSpPr>
          <p:grpSpPr>
            <a:xfrm>
              <a:off x="7134046" y="2744782"/>
              <a:ext cx="750501" cy="1571285"/>
              <a:chOff x="7134046" y="2744782"/>
              <a:chExt cx="750501" cy="1571285"/>
            </a:xfrm>
          </p:grpSpPr>
          <p:grpSp>
            <p:nvGrpSpPr>
              <p:cNvPr id="25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</p:grpSpPr>
            <p:sp>
              <p:nvSpPr>
                <p:cNvPr id="54" name="Oval 53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Oval 56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6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</p:grpSpPr>
            <p:sp>
              <p:nvSpPr>
                <p:cNvPr id="50" name="Oval 49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5" name="Group 57"/>
            <p:cNvGrpSpPr/>
            <p:nvPr/>
          </p:nvGrpSpPr>
          <p:grpSpPr>
            <a:xfrm rot="10800000">
              <a:off x="5632677" y="2826988"/>
              <a:ext cx="750501" cy="1571285"/>
              <a:chOff x="7134046" y="2744782"/>
              <a:chExt cx="750501" cy="1571285"/>
            </a:xfrm>
          </p:grpSpPr>
          <p:grpSp>
            <p:nvGrpSpPr>
              <p:cNvPr id="36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</p:grpSpPr>
            <p:sp>
              <p:nvSpPr>
                <p:cNvPr id="44" name="Oval 43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7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</p:grpSpPr>
            <p:sp>
              <p:nvSpPr>
                <p:cNvPr id="40" name="Oval 39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38" name="Group 115"/>
          <p:cNvGrpSpPr/>
          <p:nvPr/>
        </p:nvGrpSpPr>
        <p:grpSpPr>
          <a:xfrm>
            <a:off x="6790898" y="3810000"/>
            <a:ext cx="1524760" cy="2209799"/>
            <a:chOff x="7095698" y="3810000"/>
            <a:chExt cx="1524760" cy="2209799"/>
          </a:xfrm>
        </p:grpSpPr>
        <p:sp>
          <p:nvSpPr>
            <p:cNvPr id="62" name="Oval 61"/>
            <p:cNvSpPr/>
            <p:nvPr/>
          </p:nvSpPr>
          <p:spPr>
            <a:xfrm>
              <a:off x="7824300" y="3810000"/>
              <a:ext cx="472499" cy="427294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7740184" y="4322753"/>
              <a:ext cx="610615" cy="94004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 rot="928715">
              <a:off x="7095698" y="4212581"/>
              <a:ext cx="755998" cy="17091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 rot="13672072">
              <a:off x="8184122" y="4539089"/>
              <a:ext cx="683672" cy="1890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 rot="15534283">
              <a:off x="7931416" y="5531561"/>
              <a:ext cx="790816" cy="17349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/>
            <p:cNvSpPr/>
            <p:nvPr/>
          </p:nvSpPr>
          <p:spPr>
            <a:xfrm rot="17123121">
              <a:off x="7302507" y="5506747"/>
              <a:ext cx="827509" cy="19859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Rectangle 67"/>
          <p:cNvSpPr/>
          <p:nvPr/>
        </p:nvSpPr>
        <p:spPr>
          <a:xfrm>
            <a:off x="3810000" y="6019800"/>
            <a:ext cx="4419600" cy="228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5334000" y="3200400"/>
            <a:ext cx="914400" cy="914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5257800" y="4876800"/>
            <a:ext cx="1066800" cy="762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/>
          <p:cNvSpPr txBox="1"/>
          <p:nvPr/>
        </p:nvSpPr>
        <p:spPr>
          <a:xfrm>
            <a:off x="5334000" y="3276600"/>
            <a:ext cx="962058" cy="78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b="1" dirty="0" smtClean="0"/>
              <a:t>HV </a:t>
            </a:r>
          </a:p>
          <a:p>
            <a:pPr algn="ctr">
              <a:lnSpc>
                <a:spcPts val="1800"/>
              </a:lnSpc>
            </a:pPr>
            <a:r>
              <a:rPr lang="en-US" b="1" dirty="0" smtClean="0"/>
              <a:t>POWER</a:t>
            </a:r>
          </a:p>
          <a:p>
            <a:pPr algn="ctr">
              <a:lnSpc>
                <a:spcPts val="1800"/>
              </a:lnSpc>
            </a:pPr>
            <a:r>
              <a:rPr lang="en-US" b="1" dirty="0" smtClean="0"/>
              <a:t>SOURCE</a:t>
            </a:r>
            <a:endParaRPr lang="en-US" b="1" dirty="0"/>
          </a:p>
        </p:txBody>
      </p:sp>
      <p:sp>
        <p:nvSpPr>
          <p:cNvPr id="118" name="TextBox 117"/>
          <p:cNvSpPr txBox="1"/>
          <p:nvPr/>
        </p:nvSpPr>
        <p:spPr>
          <a:xfrm>
            <a:off x="5288605" y="5005396"/>
            <a:ext cx="1052852" cy="557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b="1" dirty="0" smtClean="0"/>
              <a:t>ELECTRIC</a:t>
            </a:r>
          </a:p>
          <a:p>
            <a:pPr algn="ctr">
              <a:lnSpc>
                <a:spcPts val="1800"/>
              </a:lnSpc>
            </a:pPr>
            <a:r>
              <a:rPr lang="en-US" b="1" dirty="0" smtClean="0"/>
              <a:t>MOTOR</a:t>
            </a:r>
            <a:endParaRPr lang="en-US" b="1" dirty="0"/>
          </a:p>
        </p:txBody>
      </p:sp>
      <p:sp>
        <p:nvSpPr>
          <p:cNvPr id="119" name="TextBox 118"/>
          <p:cNvSpPr txBox="1"/>
          <p:nvPr/>
        </p:nvSpPr>
        <p:spPr>
          <a:xfrm>
            <a:off x="914400" y="2438400"/>
            <a:ext cx="7162800" cy="712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Some P/HEVs and EVs use AC powered motors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requiring AC circuits as well.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14400" y="3233678"/>
            <a:ext cx="4572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High Voltage circuits in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vehicles are isolated,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and are not grounded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to the chassis </a:t>
            </a:r>
            <a:r>
              <a:rPr lang="en-US" sz="2400" b="1" i="1" dirty="0" smtClean="0">
                <a:solidFill>
                  <a:schemeClr val="bg1"/>
                </a:solidFill>
              </a:rPr>
              <a:t>or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the earth. </a:t>
            </a:r>
          </a:p>
          <a:p>
            <a:pPr>
              <a:lnSpc>
                <a:spcPts val="2400"/>
              </a:lnSpc>
            </a:pPr>
            <a:endParaRPr lang="en-US" sz="8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Current </a:t>
            </a:r>
            <a:r>
              <a:rPr lang="en-US" sz="2400" b="1" dirty="0" smtClean="0">
                <a:solidFill>
                  <a:srgbClr val="FFFF00"/>
                </a:solidFill>
              </a:rPr>
              <a:t>does not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rgbClr val="FFFF00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seek earth ground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like in a building.</a:t>
            </a:r>
          </a:p>
        </p:txBody>
      </p:sp>
      <p:sp>
        <p:nvSpPr>
          <p:cNvPr id="77" name="Rectangle 76"/>
          <p:cNvSpPr/>
          <p:nvPr/>
        </p:nvSpPr>
        <p:spPr>
          <a:xfrm>
            <a:off x="1143000" y="5029200"/>
            <a:ext cx="2743200" cy="106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914400" y="1881594"/>
            <a:ext cx="7162800" cy="40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All P/HEVs and EVs use DC high voltage systems.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85800" y="1066800"/>
            <a:ext cx="7620000" cy="5334000"/>
          </a:xfrm>
          <a:prstGeom prst="rect">
            <a:avLst/>
          </a:prstGeom>
          <a:solidFill>
            <a:schemeClr val="accent5">
              <a:lumMod val="50000"/>
              <a:alpha val="74902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114"/>
          <p:cNvGrpSpPr/>
          <p:nvPr/>
        </p:nvGrpSpPr>
        <p:grpSpPr>
          <a:xfrm>
            <a:off x="4038600" y="3352800"/>
            <a:ext cx="3429000" cy="2667000"/>
            <a:chOff x="4419600" y="3561035"/>
            <a:chExt cx="3200400" cy="2458765"/>
          </a:xfrm>
        </p:grpSpPr>
        <p:sp>
          <p:nvSpPr>
            <p:cNvPr id="105" name="Rectangle 104"/>
            <p:cNvSpPr/>
            <p:nvPr/>
          </p:nvSpPr>
          <p:spPr>
            <a:xfrm>
              <a:off x="4724400" y="5257800"/>
              <a:ext cx="304800" cy="76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7086600" y="5257800"/>
              <a:ext cx="304800" cy="76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ounded Rectangle 107"/>
            <p:cNvSpPr/>
            <p:nvPr/>
          </p:nvSpPr>
          <p:spPr>
            <a:xfrm>
              <a:off x="4419600" y="4572000"/>
              <a:ext cx="3200400" cy="91440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5029200" y="3581400"/>
              <a:ext cx="2057400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36655" y="4424218"/>
              <a:ext cx="2817090" cy="258618"/>
            </a:xfrm>
            <a:custGeom>
              <a:avLst/>
              <a:gdLst>
                <a:gd name="connsiteX0" fmla="*/ 0 w 2817090"/>
                <a:gd name="connsiteY0" fmla="*/ 249382 h 258618"/>
                <a:gd name="connsiteX1" fmla="*/ 1487054 w 2817090"/>
                <a:gd name="connsiteY1" fmla="*/ 0 h 258618"/>
                <a:gd name="connsiteX2" fmla="*/ 2817090 w 2817090"/>
                <a:gd name="connsiteY2" fmla="*/ 221673 h 258618"/>
                <a:gd name="connsiteX3" fmla="*/ 193963 w 2817090"/>
                <a:gd name="connsiteY3" fmla="*/ 258618 h 25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7090" h="258618">
                  <a:moveTo>
                    <a:pt x="0" y="249382"/>
                  </a:moveTo>
                  <a:lnTo>
                    <a:pt x="1487054" y="0"/>
                  </a:lnTo>
                  <a:lnTo>
                    <a:pt x="2817090" y="221673"/>
                  </a:lnTo>
                  <a:lnTo>
                    <a:pt x="193963" y="258618"/>
                  </a:lnTo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/>
            <p:cNvSpPr/>
            <p:nvPr/>
          </p:nvSpPr>
          <p:spPr>
            <a:xfrm rot="20399286" flipH="1">
              <a:off x="7199587" y="3561035"/>
              <a:ext cx="76386" cy="11075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111"/>
            <p:cNvSpPr/>
            <p:nvPr/>
          </p:nvSpPr>
          <p:spPr>
            <a:xfrm rot="1161251" flipH="1">
              <a:off x="4828498" y="3569012"/>
              <a:ext cx="114097" cy="11075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4572000" y="4724400"/>
              <a:ext cx="304800" cy="3048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7162800" y="4724400"/>
              <a:ext cx="304800" cy="3048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2-</a:t>
            </a:r>
            <a:fld id="{1C7A3F9D-EA3A-4B35-83C7-B88C13F6F6E4}" type="slidenum">
              <a:rPr lang="en-US" b="1" smtClean="0">
                <a:solidFill>
                  <a:schemeClr val="bg1"/>
                </a:solidFill>
              </a:rPr>
              <a:pPr/>
              <a:t>12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3352800"/>
            <a:ext cx="3733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 If the chassis becomes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 part of an HV circuit,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 the system is designed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 to detect the fault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 and shut down.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90600" y="1295400"/>
            <a:ext cx="693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 Black" pitchFamily="34" charset="0"/>
              </a:rPr>
              <a:t>High Voltage Circuits in Vehicles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756548" y="3616194"/>
            <a:ext cx="1981200" cy="1861644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111"/>
          <p:cNvGrpSpPr/>
          <p:nvPr/>
        </p:nvGrpSpPr>
        <p:grpSpPr>
          <a:xfrm>
            <a:off x="4627661" y="3713026"/>
            <a:ext cx="2251870" cy="1653491"/>
            <a:chOff x="5632677" y="2744782"/>
            <a:chExt cx="2251870" cy="1653491"/>
          </a:xfrm>
          <a:solidFill>
            <a:srgbClr val="FFC000"/>
          </a:solidFill>
        </p:grpSpPr>
        <p:grpSp>
          <p:nvGrpSpPr>
            <p:cNvPr id="5" name="Group 56"/>
            <p:cNvGrpSpPr/>
            <p:nvPr/>
          </p:nvGrpSpPr>
          <p:grpSpPr>
            <a:xfrm>
              <a:off x="7134046" y="2744782"/>
              <a:ext cx="750501" cy="1571285"/>
              <a:chOff x="7134046" y="2744782"/>
              <a:chExt cx="750501" cy="1571285"/>
            </a:xfrm>
            <a:grpFill/>
          </p:grpSpPr>
          <p:grpSp>
            <p:nvGrpSpPr>
              <p:cNvPr id="6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31" name="Oval 30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Oval 31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27" name="Oval 26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Oval 29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2" name="Group 57"/>
            <p:cNvGrpSpPr/>
            <p:nvPr/>
          </p:nvGrpSpPr>
          <p:grpSpPr>
            <a:xfrm rot="10800000">
              <a:off x="5632677" y="2826988"/>
              <a:ext cx="750501" cy="1571285"/>
              <a:chOff x="7134046" y="2744782"/>
              <a:chExt cx="750501" cy="1571285"/>
            </a:xfrm>
            <a:grpFill/>
          </p:grpSpPr>
          <p:grpSp>
            <p:nvGrpSpPr>
              <p:cNvPr id="13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21" name="Oval 20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Oval 23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17" name="Oval 16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5" name="Group 134"/>
          <p:cNvGrpSpPr/>
          <p:nvPr/>
        </p:nvGrpSpPr>
        <p:grpSpPr>
          <a:xfrm rot="422928">
            <a:off x="4615939" y="3724750"/>
            <a:ext cx="2251870" cy="1653491"/>
            <a:chOff x="5632677" y="2744782"/>
            <a:chExt cx="2251870" cy="1653491"/>
          </a:xfrm>
        </p:grpSpPr>
        <p:grpSp>
          <p:nvGrpSpPr>
            <p:cNvPr id="16" name="Group 56"/>
            <p:cNvGrpSpPr/>
            <p:nvPr/>
          </p:nvGrpSpPr>
          <p:grpSpPr>
            <a:xfrm>
              <a:off x="7134046" y="2744782"/>
              <a:ext cx="750501" cy="1571285"/>
              <a:chOff x="7134046" y="2744782"/>
              <a:chExt cx="750501" cy="1571285"/>
            </a:xfrm>
          </p:grpSpPr>
          <p:grpSp>
            <p:nvGrpSpPr>
              <p:cNvPr id="25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</p:grpSpPr>
            <p:sp>
              <p:nvSpPr>
                <p:cNvPr id="54" name="Oval 53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Oval 56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6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</p:grpSpPr>
            <p:sp>
              <p:nvSpPr>
                <p:cNvPr id="50" name="Oval 49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5" name="Group 57"/>
            <p:cNvGrpSpPr/>
            <p:nvPr/>
          </p:nvGrpSpPr>
          <p:grpSpPr>
            <a:xfrm rot="10800000">
              <a:off x="5632677" y="2826988"/>
              <a:ext cx="750501" cy="1571285"/>
              <a:chOff x="7134046" y="2744782"/>
              <a:chExt cx="750501" cy="1571285"/>
            </a:xfrm>
          </p:grpSpPr>
          <p:grpSp>
            <p:nvGrpSpPr>
              <p:cNvPr id="36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</p:grpSpPr>
            <p:sp>
              <p:nvSpPr>
                <p:cNvPr id="44" name="Oval 43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7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</p:grpSpPr>
            <p:sp>
              <p:nvSpPr>
                <p:cNvPr id="40" name="Oval 39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38" name="Group 115"/>
          <p:cNvGrpSpPr/>
          <p:nvPr/>
        </p:nvGrpSpPr>
        <p:grpSpPr>
          <a:xfrm>
            <a:off x="6790898" y="3810000"/>
            <a:ext cx="1524760" cy="2209799"/>
            <a:chOff x="7095698" y="3810000"/>
            <a:chExt cx="1524760" cy="2209799"/>
          </a:xfrm>
        </p:grpSpPr>
        <p:sp>
          <p:nvSpPr>
            <p:cNvPr id="62" name="Oval 61"/>
            <p:cNvSpPr/>
            <p:nvPr/>
          </p:nvSpPr>
          <p:spPr>
            <a:xfrm>
              <a:off x="7824300" y="3810000"/>
              <a:ext cx="472499" cy="427294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7740184" y="4322753"/>
              <a:ext cx="610615" cy="94004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 rot="928715">
              <a:off x="7095698" y="4212581"/>
              <a:ext cx="755998" cy="17091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 rot="13672072">
              <a:off x="8184122" y="4539089"/>
              <a:ext cx="683672" cy="1890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 rot="15534283">
              <a:off x="7931416" y="5531561"/>
              <a:ext cx="790816" cy="17349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/>
            <p:cNvSpPr/>
            <p:nvPr/>
          </p:nvSpPr>
          <p:spPr>
            <a:xfrm rot="17123121">
              <a:off x="7302507" y="5506747"/>
              <a:ext cx="827509" cy="19859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Rectangle 67"/>
          <p:cNvSpPr/>
          <p:nvPr/>
        </p:nvSpPr>
        <p:spPr>
          <a:xfrm>
            <a:off x="3810000" y="6019800"/>
            <a:ext cx="4419600" cy="228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5334000" y="3200400"/>
            <a:ext cx="914400" cy="914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5257800" y="4876800"/>
            <a:ext cx="1066800" cy="762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/>
          <p:cNvSpPr txBox="1"/>
          <p:nvPr/>
        </p:nvSpPr>
        <p:spPr>
          <a:xfrm>
            <a:off x="5334000" y="3276600"/>
            <a:ext cx="962058" cy="78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b="1" dirty="0" smtClean="0"/>
              <a:t>HV</a:t>
            </a:r>
          </a:p>
          <a:p>
            <a:pPr algn="ctr">
              <a:lnSpc>
                <a:spcPts val="1800"/>
              </a:lnSpc>
            </a:pPr>
            <a:r>
              <a:rPr lang="en-US" b="1" dirty="0" smtClean="0"/>
              <a:t>POWER</a:t>
            </a:r>
          </a:p>
          <a:p>
            <a:pPr algn="ctr">
              <a:lnSpc>
                <a:spcPts val="1800"/>
              </a:lnSpc>
            </a:pPr>
            <a:r>
              <a:rPr lang="en-US" b="1" dirty="0" smtClean="0"/>
              <a:t>SOURCE</a:t>
            </a:r>
            <a:endParaRPr lang="en-US" b="1" dirty="0"/>
          </a:p>
        </p:txBody>
      </p:sp>
      <p:sp>
        <p:nvSpPr>
          <p:cNvPr id="118" name="TextBox 117"/>
          <p:cNvSpPr txBox="1"/>
          <p:nvPr/>
        </p:nvSpPr>
        <p:spPr>
          <a:xfrm>
            <a:off x="5288605" y="5005396"/>
            <a:ext cx="1052852" cy="557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b="1" dirty="0" smtClean="0"/>
              <a:t>ELECTRIC</a:t>
            </a:r>
          </a:p>
          <a:p>
            <a:pPr algn="ctr">
              <a:lnSpc>
                <a:spcPts val="1800"/>
              </a:lnSpc>
            </a:pPr>
            <a:r>
              <a:rPr lang="en-US" b="1" dirty="0" smtClean="0"/>
              <a:t>MOTOR</a:t>
            </a:r>
            <a:endParaRPr lang="en-US" b="1" dirty="0"/>
          </a:p>
        </p:txBody>
      </p:sp>
      <p:sp>
        <p:nvSpPr>
          <p:cNvPr id="76" name="Rectangle 75"/>
          <p:cNvSpPr/>
          <p:nvPr/>
        </p:nvSpPr>
        <p:spPr>
          <a:xfrm>
            <a:off x="990600" y="1600200"/>
            <a:ext cx="6858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Since it is not seeking earth ground, to get a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shock, you must contact </a:t>
            </a:r>
            <a:r>
              <a:rPr lang="en-US" sz="2400" b="1" dirty="0" smtClean="0">
                <a:solidFill>
                  <a:srgbClr val="FFFF00"/>
                </a:solidFill>
              </a:rPr>
              <a:t>two</a:t>
            </a:r>
            <a:r>
              <a:rPr lang="en-US" sz="2400" b="1" dirty="0" smtClean="0">
                <a:solidFill>
                  <a:schemeClr val="bg1"/>
                </a:solidFill>
              </a:rPr>
              <a:t> points in the circuit. 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Contacting only one should </a:t>
            </a:r>
            <a:r>
              <a:rPr lang="en-US" sz="2400" b="1" dirty="0" smtClean="0">
                <a:solidFill>
                  <a:srgbClr val="FFFF00"/>
                </a:solidFill>
              </a:rPr>
              <a:t>not</a:t>
            </a:r>
            <a:r>
              <a:rPr lang="en-US" sz="2400" b="1" dirty="0" smtClean="0">
                <a:solidFill>
                  <a:schemeClr val="bg1"/>
                </a:solidFill>
              </a:rPr>
              <a:t> create a circuit to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ground as it would in a building.</a:t>
            </a:r>
          </a:p>
        </p:txBody>
      </p:sp>
      <p:sp>
        <p:nvSpPr>
          <p:cNvPr id="77" name="Rectangle 76"/>
          <p:cNvSpPr/>
          <p:nvPr/>
        </p:nvSpPr>
        <p:spPr>
          <a:xfrm>
            <a:off x="990600" y="5257800"/>
            <a:ext cx="2895600" cy="74022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914400" y="5257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Current will not</a:t>
            </a:r>
          </a:p>
          <a:p>
            <a:pPr algn="ctr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follow a hose stream.</a:t>
            </a:r>
            <a:endParaRPr lang="en-US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</p:spPr>
        <p:txBody>
          <a:bodyPr/>
          <a:lstStyle/>
          <a:p>
            <a:r>
              <a:rPr lang="en-US" b="1" smtClean="0">
                <a:solidFill>
                  <a:schemeClr val="bg1"/>
                </a:solidFill>
              </a:rPr>
              <a:t>2-</a:t>
            </a:r>
            <a:fld id="{1C7A3F9D-EA3A-4B35-83C7-B88C13F6F6E4}" type="slidenum">
              <a:rPr lang="en-US" b="1" smtClean="0">
                <a:solidFill>
                  <a:schemeClr val="bg1"/>
                </a:solidFill>
              </a:rPr>
              <a:pPr/>
              <a:t>13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0600" y="990600"/>
            <a:ext cx="7467600" cy="51054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447800" y="2133600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</a:rPr>
              <a:t>  Human body and PPE provide </a:t>
            </a:r>
            <a:r>
              <a:rPr lang="en-US" sz="2800" b="1" dirty="0" smtClean="0">
                <a:solidFill>
                  <a:srgbClr val="FFFF00"/>
                </a:solidFill>
              </a:rPr>
              <a:t>some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rgbClr val="FFFF00"/>
                </a:solidFill>
              </a:rPr>
              <a:t>    </a:t>
            </a:r>
            <a:r>
              <a:rPr lang="en-US" sz="2800" b="1" dirty="0" smtClean="0">
                <a:solidFill>
                  <a:schemeClr val="bg1"/>
                </a:solidFill>
              </a:rPr>
              <a:t> resistance to electricity.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5400" y="14478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 Black" pitchFamily="34" charset="0"/>
              </a:rPr>
              <a:t>How Electricity Affects the Body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050" name="Picture 2" descr="Picture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62000" y="3200400"/>
            <a:ext cx="3733800" cy="24791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724400" y="2667000"/>
            <a:ext cx="3581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endParaRPr lang="en-US" sz="28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</a:rPr>
              <a:t> Voltage must be high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enough to overcome 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resistance before it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can enter your body.</a:t>
            </a: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endParaRPr lang="en-US" sz="28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</a:rPr>
              <a:t> Environmental 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conditions, like  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being wet, can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greatly reduce 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resistance.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2-</a:t>
            </a:r>
            <a:fld id="{1C7A3F9D-EA3A-4B35-83C7-B88C13F6F6E4}" type="slidenum">
              <a:rPr lang="en-US" b="1" smtClean="0">
                <a:solidFill>
                  <a:schemeClr val="bg1"/>
                </a:solidFill>
              </a:rPr>
              <a:pPr/>
              <a:t>14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143000"/>
            <a:ext cx="7696200" cy="5105400"/>
          </a:xfrm>
          <a:prstGeom prst="rect">
            <a:avLst/>
          </a:prstGeom>
          <a:solidFill>
            <a:srgbClr val="C00000">
              <a:alpha val="74902"/>
            </a:srgb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19200" y="12192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 Black" pitchFamily="34" charset="0"/>
              </a:rPr>
              <a:t>How Electricity Affects the Body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0600" y="2237125"/>
            <a:ext cx="3886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</a:rPr>
              <a:t>  Once resistance is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overcome, Amperage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usually determines 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degree of damage. 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endParaRPr lang="en-US" sz="28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</a:rPr>
              <a:t>  Circuits in P/HEVs and 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EVs have both the 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voltage and amperage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to be considered </a:t>
            </a:r>
          </a:p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highly dangerous.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105400" y="3581400"/>
            <a:ext cx="3618807" cy="281122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3310" y="1855551"/>
            <a:ext cx="3370090" cy="2487849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286000" y="2603812"/>
            <a:ext cx="6172200" cy="152517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685800" y="2603812"/>
            <a:ext cx="1581807" cy="152517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2286000" y="3746812"/>
            <a:ext cx="6172200" cy="392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2209800" y="2984812"/>
            <a:ext cx="6248400" cy="392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685800" y="2984812"/>
            <a:ext cx="1581807" cy="39201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extBox 84"/>
          <p:cNvSpPr txBox="1"/>
          <p:nvPr/>
        </p:nvSpPr>
        <p:spPr>
          <a:xfrm>
            <a:off x="838200" y="281080"/>
            <a:ext cx="1533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590800" y="20574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OBSERVABLE EFFECT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914400" y="902876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66800" y="1286051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295400" y="2136159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85800" y="2603812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240</a:t>
            </a:r>
            <a:endParaRPr lang="en-US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85800" y="2984812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70</a:t>
            </a:r>
            <a:endParaRPr lang="en-US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85800" y="3365812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40</a:t>
            </a:r>
            <a:endParaRPr lang="en-US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667000" y="3746812"/>
            <a:ext cx="5867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bg1"/>
                </a:solidFill>
              </a:rPr>
              <a:t>Startle Reaction</a:t>
            </a:r>
            <a:endParaRPr lang="en-US" sz="2200" b="1" i="1" dirty="0">
              <a:solidFill>
                <a:schemeClr val="bg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667000" y="3365812"/>
            <a:ext cx="609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bg1"/>
                </a:solidFill>
              </a:rPr>
              <a:t>Can’t let go</a:t>
            </a:r>
            <a:endParaRPr lang="en-US" sz="2200" b="1" i="1" dirty="0">
              <a:solidFill>
                <a:schemeClr val="bg1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590800" y="2984813"/>
            <a:ext cx="6172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bg1"/>
                </a:solidFill>
              </a:rPr>
              <a:t>Electrical Burns</a:t>
            </a:r>
            <a:endParaRPr lang="en-US" sz="2200" b="1" dirty="0">
              <a:solidFill>
                <a:schemeClr val="bg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667000" y="2603813"/>
            <a:ext cx="609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bg1"/>
                </a:solidFill>
              </a:rPr>
              <a:t>Possible Ventricular Fibrillation</a:t>
            </a:r>
            <a:endParaRPr lang="en-US" sz="2200" b="1" i="1" dirty="0">
              <a:solidFill>
                <a:schemeClr val="bg1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159568" y="1276948"/>
            <a:ext cx="18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b="1" i="1" dirty="0">
              <a:solidFill>
                <a:srgbClr val="FFFF00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181600" y="814480"/>
            <a:ext cx="184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b="1" i="1" dirty="0">
              <a:solidFill>
                <a:srgbClr val="FFFF00"/>
              </a:solidFill>
            </a:endParaRPr>
          </a:p>
        </p:txBody>
      </p:sp>
      <p:sp>
        <p:nvSpPr>
          <p:cNvPr id="50" name="Up Arrow 49"/>
          <p:cNvSpPr/>
          <p:nvPr/>
        </p:nvSpPr>
        <p:spPr>
          <a:xfrm>
            <a:off x="1981200" y="2603812"/>
            <a:ext cx="533400" cy="1523999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609599" y="2057401"/>
            <a:ext cx="3172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 Milliamps (1000 </a:t>
            </a:r>
            <a:r>
              <a:rPr lang="en-US" b="1" dirty="0" err="1" smtClean="0">
                <a:solidFill>
                  <a:srgbClr val="FFFF00"/>
                </a:solidFill>
              </a:rPr>
              <a:t>mA</a:t>
            </a:r>
            <a:r>
              <a:rPr lang="en-US" b="1" dirty="0" smtClean="0">
                <a:solidFill>
                  <a:srgbClr val="FFFF00"/>
                </a:solidFill>
              </a:rPr>
              <a:t> = 1 A)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672288" y="3746585"/>
            <a:ext cx="1447800" cy="39201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2</a:t>
            </a:r>
          </a:p>
          <a:p>
            <a:pPr algn="ctr"/>
            <a:endParaRPr lang="en-US" dirty="0"/>
          </a:p>
        </p:txBody>
      </p:sp>
      <p:sp>
        <p:nvSpPr>
          <p:cNvPr id="39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1066800" y="1092855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 Black" pitchFamily="34" charset="0"/>
              </a:rPr>
              <a:t>D</a:t>
            </a:r>
            <a:r>
              <a:rPr lang="en-US" sz="2800" dirty="0" smtClean="0">
                <a:solidFill>
                  <a:schemeClr val="bg1"/>
                </a:solidFill>
                <a:latin typeface="Arial Black" pitchFamily="34" charset="0"/>
              </a:rPr>
              <a:t>C Current Effect on Humans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7200" y="4507468"/>
            <a:ext cx="8382000" cy="369332"/>
          </a:xfrm>
          <a:prstGeom prst="rect">
            <a:avLst/>
          </a:prstGeom>
          <a:solidFill>
            <a:srgbClr val="FFFF0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Some models of P/HEV and EV generate current in excess of 100 Amps, or 100,000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mA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99876" y="1199842"/>
            <a:ext cx="3505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1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97444" y="2086897"/>
            <a:ext cx="3505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2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46261" y="5439699"/>
            <a:ext cx="7620000" cy="11897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aseline="30000" dirty="0" smtClean="0"/>
              <a:t> </a:t>
            </a:r>
          </a:p>
          <a:p>
            <a:endParaRPr lang="en-US" sz="2400" baseline="30000" dirty="0" smtClean="0"/>
          </a:p>
          <a:p>
            <a:r>
              <a:rPr lang="en-US" sz="2400" baseline="30000" dirty="0" smtClean="0"/>
              <a:t>  Effect thresholds based on full grown adult physiology. Effects on smaller persons or children may occur at lower amperage.</a:t>
            </a:r>
          </a:p>
          <a:p>
            <a:r>
              <a:rPr lang="en-US" sz="2400" baseline="30000" dirty="0" smtClean="0"/>
              <a:t>   Personnel Protection Devices for Specific Applications, Electric Power Research Institute, Project 6850-02, Final Report, October 1999, prepared by Underwriters Laboratories Inc.</a:t>
            </a:r>
          </a:p>
          <a:p>
            <a:endParaRPr lang="en-US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685800" y="5485367"/>
            <a:ext cx="3505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1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0548" y="6002179"/>
            <a:ext cx="3505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2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987150" y="533400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 Black" pitchFamily="34" charset="0"/>
              </a:rPr>
              <a:t>AC Current Effect on Humans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grpSp>
        <p:nvGrpSpPr>
          <p:cNvPr id="3" name="Group 41"/>
          <p:cNvGrpSpPr/>
          <p:nvPr/>
        </p:nvGrpSpPr>
        <p:grpSpPr>
          <a:xfrm>
            <a:off x="453750" y="1251068"/>
            <a:ext cx="7848600" cy="3212496"/>
            <a:chOff x="758436" y="2873771"/>
            <a:chExt cx="7481489" cy="3212496"/>
          </a:xfrm>
        </p:grpSpPr>
        <p:sp>
          <p:nvSpPr>
            <p:cNvPr id="23" name="Rectangle 22"/>
            <p:cNvSpPr/>
            <p:nvPr/>
          </p:nvSpPr>
          <p:spPr>
            <a:xfrm>
              <a:off x="2429060" y="3428999"/>
              <a:ext cx="5800540" cy="260703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914400" y="3428999"/>
              <a:ext cx="1458426" cy="260667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259724" y="5639977"/>
              <a:ext cx="5969876" cy="39201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14400" y="5639977"/>
              <a:ext cx="1429407" cy="392017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259724" y="4889912"/>
              <a:ext cx="5969876" cy="39201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14400" y="4889912"/>
              <a:ext cx="1429407" cy="392017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259724" y="4126994"/>
              <a:ext cx="5969876" cy="39201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03708" y="4114800"/>
              <a:ext cx="1429407" cy="392017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903708" y="3428999"/>
              <a:ext cx="1442024" cy="381001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356424" y="3417983"/>
              <a:ext cx="5873176" cy="39201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313667" y="2873771"/>
              <a:ext cx="21437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</a:rPr>
                <a:t>OBSERVABLE EFFECT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58436" y="3373118"/>
              <a:ext cx="1736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FF00"/>
                  </a:solidFill>
                  <a:latin typeface="Arial Black" pitchFamily="34" charset="0"/>
                </a:rPr>
                <a:t>833</a:t>
              </a:r>
              <a:endParaRPr lang="en-US" sz="2400" b="1" dirty="0">
                <a:solidFill>
                  <a:srgbClr val="FFFF00"/>
                </a:solidFill>
                <a:latin typeface="Arial Black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66800" y="3738768"/>
              <a:ext cx="1066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latin typeface="Arial Black" pitchFamily="34" charset="0"/>
                </a:rPr>
                <a:t>105</a:t>
              </a:r>
              <a:endParaRPr lang="en-US" sz="2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066800" y="4076787"/>
              <a:ext cx="1066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latin typeface="Arial Black" pitchFamily="34" charset="0"/>
                </a:rPr>
                <a:t>70</a:t>
              </a:r>
              <a:endParaRPr lang="en-US" sz="2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066800" y="4467520"/>
              <a:ext cx="1066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latin typeface="Arial Black" pitchFamily="34" charset="0"/>
                </a:rPr>
                <a:t>20</a:t>
              </a:r>
              <a:endParaRPr lang="en-US" sz="2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066800" y="4850694"/>
              <a:ext cx="1066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latin typeface="Arial Black" pitchFamily="34" charset="0"/>
                </a:rPr>
                <a:t>6</a:t>
              </a:r>
              <a:endParaRPr lang="en-US" sz="2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066800" y="5241427"/>
              <a:ext cx="1066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FF00"/>
                  </a:solidFill>
                  <a:latin typeface="Arial Black" pitchFamily="34" charset="0"/>
                </a:rPr>
                <a:t>6</a:t>
              </a:r>
              <a:endParaRPr lang="en-US" sz="2400" b="1" dirty="0">
                <a:solidFill>
                  <a:srgbClr val="FFFF00"/>
                </a:solidFill>
                <a:latin typeface="Arial Black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066800" y="5624602"/>
              <a:ext cx="1066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latin typeface="Arial Black" pitchFamily="34" charset="0"/>
                </a:rPr>
                <a:t>.5</a:t>
              </a:r>
              <a:endParaRPr lang="en-US" sz="2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17591" y="5562600"/>
              <a:ext cx="2212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Startle Reaction</a:t>
              </a:r>
              <a:endParaRPr lang="en-US" sz="2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357921" y="5186868"/>
              <a:ext cx="181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 smtClean="0">
                  <a:solidFill>
                    <a:srgbClr val="FFFF00"/>
                  </a:solidFill>
                </a:rPr>
                <a:t>GFCI will trip</a:t>
              </a:r>
              <a:endParaRPr lang="en-US" sz="2000" b="1" i="1" dirty="0">
                <a:solidFill>
                  <a:srgbClr val="FFFF00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38400" y="4805868"/>
              <a:ext cx="5801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Can’t let go</a:t>
              </a:r>
              <a:endParaRPr lang="en-US" sz="2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514600" y="4424868"/>
              <a:ext cx="55659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Muscle Contraction (Respiratory Paralysis)</a:t>
              </a:r>
              <a:endParaRPr lang="en-US" sz="2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810000" y="4043868"/>
              <a:ext cx="2751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Electrical Burns</a:t>
              </a:r>
              <a:endParaRPr lang="en-US" sz="2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591233" y="3702315"/>
              <a:ext cx="3377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Ventricular Fibrillation</a:t>
              </a:r>
              <a:endParaRPr lang="en-US" sz="2000" b="1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3" name="Up Arrow 42"/>
          <p:cNvSpPr/>
          <p:nvPr/>
        </p:nvSpPr>
        <p:spPr>
          <a:xfrm>
            <a:off x="1816453" y="2203527"/>
            <a:ext cx="559574" cy="22098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8580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2511150" y="1757261"/>
            <a:ext cx="5288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FFFF00"/>
                </a:solidFill>
              </a:rPr>
              <a:t>Current Used by a 100 Watt Light Bulb</a:t>
            </a:r>
            <a:endParaRPr lang="en-US" sz="2000" b="1" i="1" dirty="0">
              <a:solidFill>
                <a:srgbClr val="FFFF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32306" y="1271633"/>
            <a:ext cx="3172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 Milliamps (1000 </a:t>
            </a:r>
            <a:r>
              <a:rPr lang="en-US" b="1" dirty="0" err="1" smtClean="0">
                <a:solidFill>
                  <a:srgbClr val="FFFF00"/>
                </a:solidFill>
              </a:rPr>
              <a:t>mA</a:t>
            </a:r>
            <a:r>
              <a:rPr lang="en-US" b="1" dirty="0" smtClean="0">
                <a:solidFill>
                  <a:srgbClr val="FFFF00"/>
                </a:solidFill>
              </a:rPr>
              <a:t> = 1 A)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99557" y="5439699"/>
            <a:ext cx="7620000" cy="11897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aseline="30000" dirty="0" smtClean="0"/>
              <a:t> </a:t>
            </a:r>
          </a:p>
          <a:p>
            <a:endParaRPr lang="en-US" sz="2400" baseline="30000" dirty="0" smtClean="0"/>
          </a:p>
          <a:p>
            <a:r>
              <a:rPr lang="en-US" sz="2400" baseline="30000" dirty="0" smtClean="0"/>
              <a:t>  Effect thresholds based on full grown adult physiology. Effects on smaller persons or children may occur at lower amperage.</a:t>
            </a:r>
          </a:p>
          <a:p>
            <a:r>
              <a:rPr lang="en-US" sz="2400" baseline="30000" dirty="0" smtClean="0"/>
              <a:t>   Personnel Protection Devices for Specific Applications, Electric Power Research Institute, Project 6850-02, Final Report, October 1999, prepared by Underwriters Laboratories Inc.</a:t>
            </a:r>
          </a:p>
          <a:p>
            <a:endParaRPr lang="en-US" sz="2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6968675" y="636636"/>
            <a:ext cx="3505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1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39096" y="5486400"/>
            <a:ext cx="3505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1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27666" y="1256606"/>
            <a:ext cx="3505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2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3844" y="6003212"/>
            <a:ext cx="3505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2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4800" y="4736068"/>
            <a:ext cx="8382000" cy="369332"/>
          </a:xfrm>
          <a:prstGeom prst="rect">
            <a:avLst/>
          </a:prstGeom>
          <a:solidFill>
            <a:srgbClr val="FFFF0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Some models of P/HEV and EV generate current in excess of 100 Amps, or 100,000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mA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971800" y="1676400"/>
            <a:ext cx="243207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700" dirty="0" smtClean="0">
                <a:solidFill>
                  <a:srgbClr val="FFFF00"/>
                </a:solidFill>
                <a:latin typeface="Arial Black" pitchFamily="34" charset="0"/>
              </a:rPr>
              <a:t>?</a:t>
            </a:r>
            <a:endParaRPr lang="en-US" sz="287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447800" y="1828800"/>
            <a:ext cx="5867400" cy="3962400"/>
          </a:xfrm>
          <a:prstGeom prst="rect">
            <a:avLst/>
          </a:prstGeom>
          <a:solidFill>
            <a:srgbClr val="C00000">
              <a:alpha val="74902"/>
            </a:srgb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2057400" y="2895600"/>
            <a:ext cx="4495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1.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What is the difference between Voltage and Current?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371600" y="2133600"/>
            <a:ext cx="5867400" cy="4343400"/>
          </a:xfrm>
          <a:prstGeom prst="rect">
            <a:avLst/>
          </a:prstGeom>
          <a:solidFill>
            <a:srgbClr val="C00000">
              <a:alpha val="56078"/>
            </a:srgb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676400" y="2971800"/>
            <a:ext cx="5486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Voltage is the electrical potential of a circuit, or the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“pressure”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 of the current.</a:t>
            </a:r>
          </a:p>
          <a:p>
            <a:pPr algn="ctr"/>
            <a:endParaRPr lang="en-US" sz="2800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Current is the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rate of flow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, measured in amperes or amps.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429000" y="2362200"/>
            <a:ext cx="1857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Arial Black" pitchFamily="34" charset="0"/>
              </a:rPr>
              <a:t>Answer</a:t>
            </a:r>
            <a:endParaRPr lang="en-US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971800" y="1676400"/>
            <a:ext cx="243207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700" dirty="0" smtClean="0">
                <a:solidFill>
                  <a:srgbClr val="FFFF00"/>
                </a:solidFill>
                <a:latin typeface="Arial Black" pitchFamily="34" charset="0"/>
              </a:rPr>
              <a:t>?</a:t>
            </a:r>
            <a:endParaRPr lang="en-US" sz="287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95400" y="1905000"/>
            <a:ext cx="5867400" cy="3962400"/>
          </a:xfrm>
          <a:prstGeom prst="rect">
            <a:avLst/>
          </a:prstGeom>
          <a:solidFill>
            <a:srgbClr val="4F6228">
              <a:alpha val="74902"/>
            </a:srgbClr>
          </a:solidFill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2057400" y="2590800"/>
            <a:ext cx="4495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2.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In which electrical system is the current always flowing in the same direction?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914400" y="1295400"/>
            <a:ext cx="7543800" cy="48768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574722" y="2133600"/>
            <a:ext cx="6502478" cy="1219200"/>
            <a:chOff x="1650922" y="2461737"/>
            <a:chExt cx="6502478" cy="1219200"/>
          </a:xfrm>
        </p:grpSpPr>
        <p:sp>
          <p:nvSpPr>
            <p:cNvPr id="20" name="TextBox 19"/>
            <p:cNvSpPr txBox="1"/>
            <p:nvPr/>
          </p:nvSpPr>
          <p:spPr>
            <a:xfrm>
              <a:off x="2133600" y="2946312"/>
              <a:ext cx="6019800" cy="734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400" b="1" dirty="0" smtClean="0">
                  <a:solidFill>
                    <a:schemeClr val="bg1"/>
                  </a:solidFill>
                </a:rPr>
                <a:t>Describe basic electrical concepts that pertain to P/HEVs and EVs.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650922" y="2461737"/>
              <a:ext cx="25644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C000"/>
                  </a:solidFill>
                </a:rPr>
                <a:t>Terminal Objective</a:t>
              </a:r>
              <a:endParaRPr lang="en-US" sz="2400" b="1" dirty="0">
                <a:solidFill>
                  <a:srgbClr val="FFC0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981200" y="4001631"/>
            <a:ext cx="6324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 Define basic electrical terms.</a:t>
            </a: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 Compare and contrast AC and DC electricity.</a:t>
            </a: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 Identify how electricity affects the body.</a:t>
            </a: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0200" y="3445134"/>
            <a:ext cx="2688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</a:rPr>
              <a:t>Enabling Objectives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2438400" y="1610380"/>
            <a:ext cx="4202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  <a:latin typeface="Arial Black" pitchFamily="34" charset="0"/>
              </a:rPr>
              <a:t>Module II Objectives</a:t>
            </a:r>
            <a:endParaRPr lang="en-US" sz="28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371600" y="2133600"/>
            <a:ext cx="5867400" cy="3962400"/>
          </a:xfrm>
          <a:prstGeom prst="rect">
            <a:avLst/>
          </a:prstGeom>
          <a:solidFill>
            <a:srgbClr val="4F6228">
              <a:alpha val="74902"/>
            </a:srgbClr>
          </a:solidFill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905000" y="3632537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Direct Current </a:t>
            </a:r>
          </a:p>
          <a:p>
            <a:pPr algn="ctr"/>
            <a:r>
              <a:rPr lang="en-US" sz="3200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DC</a:t>
            </a:r>
            <a:endParaRPr lang="en-US" sz="3200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05200" y="2514600"/>
            <a:ext cx="1857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Arial Black" pitchFamily="34" charset="0"/>
              </a:rPr>
              <a:t>Answer</a:t>
            </a:r>
            <a:endParaRPr lang="en-US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971800" y="1752600"/>
            <a:ext cx="243207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700" dirty="0" smtClean="0">
                <a:solidFill>
                  <a:srgbClr val="FFFF00"/>
                </a:solidFill>
                <a:latin typeface="Arial Black" pitchFamily="34" charset="0"/>
              </a:rPr>
              <a:t>?</a:t>
            </a:r>
            <a:endParaRPr lang="en-US" sz="287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66800" y="1447800"/>
            <a:ext cx="6629400" cy="4495800"/>
          </a:xfrm>
          <a:prstGeom prst="rect">
            <a:avLst/>
          </a:prstGeom>
          <a:solidFill>
            <a:srgbClr val="C00000">
              <a:alpha val="74902"/>
            </a:srgb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371600" y="1524000"/>
            <a:ext cx="5867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3.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Which of the following statements about the hazards of DC electricity is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correct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?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0200" y="3429000"/>
            <a:ext cx="571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  <a:cs typeface="Arial" pitchFamily="34" charset="0"/>
              </a:rPr>
              <a:t>A. 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00200" y="4800600"/>
            <a:ext cx="571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  <a:cs typeface="Arial" pitchFamily="34" charset="0"/>
              </a:rPr>
              <a:t>B. 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3352800"/>
            <a:ext cx="502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 be harmed by DC current, contact with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both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the positive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negative side must be made.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9800" y="4800600"/>
            <a:ext cx="52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To be harmed by DC current, contact must be made with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only one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side.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371600" y="2133600"/>
            <a:ext cx="5867400" cy="3962400"/>
          </a:xfrm>
          <a:prstGeom prst="rect">
            <a:avLst/>
          </a:prstGeom>
          <a:solidFill>
            <a:srgbClr val="C00000">
              <a:alpha val="74902"/>
            </a:srgb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057400" y="3505200"/>
            <a:ext cx="4572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  <a:cs typeface="Arial" pitchFamily="34" charset="0"/>
              </a:rPr>
              <a:t>A.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To be harmed by DC current, contact with both the positive and negative side must be made.</a:t>
            </a:r>
            <a:endParaRPr lang="en-US" sz="28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52800" y="2514600"/>
            <a:ext cx="1857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Arial Black" pitchFamily="34" charset="0"/>
              </a:rPr>
              <a:t>Answer</a:t>
            </a:r>
            <a:endParaRPr lang="en-US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971800" y="1676400"/>
            <a:ext cx="243207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700" dirty="0" smtClean="0">
                <a:solidFill>
                  <a:srgbClr val="FFFF00"/>
                </a:solidFill>
                <a:latin typeface="Arial Black" pitchFamily="34" charset="0"/>
              </a:rPr>
              <a:t>?</a:t>
            </a:r>
            <a:endParaRPr lang="en-US" sz="287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95400" y="1905000"/>
            <a:ext cx="5867400" cy="4343400"/>
          </a:xfrm>
          <a:prstGeom prst="rect">
            <a:avLst/>
          </a:prstGeom>
          <a:solidFill>
            <a:srgbClr val="4F6228">
              <a:alpha val="74902"/>
            </a:srgbClr>
          </a:solidFill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2057400" y="2590800"/>
            <a:ext cx="4495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4.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Will electricity from the vehicle’s AC high voltage system travel through the water in a hose stream back to the responder?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371600" y="2133600"/>
            <a:ext cx="5867400" cy="3962400"/>
          </a:xfrm>
          <a:prstGeom prst="rect">
            <a:avLst/>
          </a:prstGeom>
          <a:solidFill>
            <a:srgbClr val="4F6228">
              <a:alpha val="74902"/>
            </a:srgbClr>
          </a:solidFill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905000" y="3632537"/>
            <a:ext cx="487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No, because the AC system in vehicles does not seek ground.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05200" y="2514600"/>
            <a:ext cx="1857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Arial Black" pitchFamily="34" charset="0"/>
              </a:rPr>
              <a:t>Answer</a:t>
            </a:r>
            <a:endParaRPr lang="en-US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971800" y="1752600"/>
            <a:ext cx="243207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700" dirty="0" smtClean="0">
                <a:solidFill>
                  <a:srgbClr val="FFFF00"/>
                </a:solidFill>
                <a:latin typeface="Arial Black" pitchFamily="34" charset="0"/>
              </a:rPr>
              <a:t>?</a:t>
            </a:r>
            <a:endParaRPr lang="en-US" sz="287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66800" y="1447800"/>
            <a:ext cx="6629400" cy="4495800"/>
          </a:xfrm>
          <a:prstGeom prst="rect">
            <a:avLst/>
          </a:prstGeom>
          <a:solidFill>
            <a:srgbClr val="C00000">
              <a:alpha val="74902"/>
            </a:srgb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2362200" y="2514600"/>
            <a:ext cx="4419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5.</a:t>
            </a:r>
          </a:p>
          <a:p>
            <a:pPr algn="ctr"/>
            <a:endParaRPr lang="en-US" sz="2800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Does being wet increase or decrease the skin’s resistance to electricity?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371600" y="2133600"/>
            <a:ext cx="5867400" cy="3962400"/>
          </a:xfrm>
          <a:prstGeom prst="rect">
            <a:avLst/>
          </a:prstGeom>
          <a:solidFill>
            <a:srgbClr val="C00000">
              <a:alpha val="74902"/>
            </a:srgb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057400" y="3505200"/>
            <a:ext cx="4800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Wetting the skin decreases the resistance to electricity and intensifies the impact of the current on the body. </a:t>
            </a:r>
            <a:endParaRPr lang="en-US" sz="28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52800" y="2514600"/>
            <a:ext cx="1857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Arial Black" pitchFamily="34" charset="0"/>
              </a:rPr>
              <a:t>Answer</a:t>
            </a:r>
            <a:endParaRPr lang="en-US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990600" y="1600200"/>
            <a:ext cx="7315200" cy="4343400"/>
          </a:xfrm>
          <a:prstGeom prst="rect">
            <a:avLst/>
          </a:prstGeom>
          <a:solidFill>
            <a:srgbClr val="C00000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447800" y="2438400"/>
            <a:ext cx="71628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</a:rPr>
              <a:t>    Definition of Voltage, Current, </a:t>
            </a:r>
          </a:p>
          <a:p>
            <a:pPr>
              <a:spcAft>
                <a:spcPts val="1200"/>
              </a:spcAft>
            </a:pPr>
            <a:r>
              <a:rPr lang="en-US" sz="2800" b="1" dirty="0" smtClean="0">
                <a:solidFill>
                  <a:schemeClr val="bg1"/>
                </a:solidFill>
              </a:rPr>
              <a:t>       and Resistance.</a:t>
            </a:r>
          </a:p>
          <a:p>
            <a:pPr>
              <a:lnSpc>
                <a:spcPct val="150000"/>
              </a:lnSpc>
              <a:spcAft>
                <a:spcPts val="1200"/>
              </a:spcAft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</a:rPr>
              <a:t>    Direct Current vs. Alternating Current.</a:t>
            </a:r>
          </a:p>
          <a:p>
            <a:pPr>
              <a:lnSpc>
                <a:spcPct val="150000"/>
              </a:lnSpc>
              <a:spcAft>
                <a:spcPts val="1200"/>
              </a:spcAft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</a:rPr>
              <a:t>    How Electricity Flows.</a:t>
            </a:r>
          </a:p>
          <a:p>
            <a:pPr>
              <a:lnSpc>
                <a:spcPct val="150000"/>
              </a:lnSpc>
              <a:spcAft>
                <a:spcPts val="1200"/>
              </a:spcAft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</a:rPr>
              <a:t>    How Electricity Affects the Body.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19400" y="1752600"/>
            <a:ext cx="40637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Arial Black" pitchFamily="34" charset="0"/>
              </a:rPr>
              <a:t>Module Summary</a:t>
            </a:r>
            <a:endParaRPr lang="en-US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143000" y="457200"/>
            <a:ext cx="7162800" cy="61722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37"/>
          <p:cNvGrpSpPr/>
          <p:nvPr/>
        </p:nvGrpSpPr>
        <p:grpSpPr>
          <a:xfrm>
            <a:off x="1219200" y="1295400"/>
            <a:ext cx="7010400" cy="1733729"/>
            <a:chOff x="1219200" y="2529006"/>
            <a:chExt cx="7010400" cy="1733729"/>
          </a:xfrm>
        </p:grpSpPr>
        <p:sp>
          <p:nvSpPr>
            <p:cNvPr id="18" name="TextBox 17"/>
            <p:cNvSpPr txBox="1"/>
            <p:nvPr/>
          </p:nvSpPr>
          <p:spPr>
            <a:xfrm>
              <a:off x="1219200" y="2529006"/>
              <a:ext cx="21178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chemeClr val="bg1"/>
                  </a:solidFill>
                  <a:latin typeface="Arial Black" pitchFamily="34" charset="0"/>
                </a:rPr>
                <a:t>Voltage</a:t>
              </a:r>
              <a:endParaRPr lang="en-US" sz="36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524000" y="3062406"/>
              <a:ext cx="6705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Electrical potential.  Comparable to water pressure</a:t>
              </a:r>
            </a:p>
            <a:p>
              <a:r>
                <a:rPr lang="en-US" sz="2400" b="1" dirty="0" smtClean="0">
                  <a:solidFill>
                    <a:srgbClr val="FFFF00"/>
                  </a:solidFill>
                </a:rPr>
                <a:t>   or pounds per square inch (PSI) in a hose.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Measured in Volts</a:t>
              </a:r>
              <a:endParaRPr lang="en-US" sz="2400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3" name="Group 38"/>
          <p:cNvGrpSpPr/>
          <p:nvPr/>
        </p:nvGrpSpPr>
        <p:grpSpPr>
          <a:xfrm>
            <a:off x="1219200" y="2971800"/>
            <a:ext cx="6239435" cy="1783034"/>
            <a:chOff x="1298331" y="3657600"/>
            <a:chExt cx="4079630" cy="1783034"/>
          </a:xfrm>
        </p:grpSpPr>
        <p:sp>
          <p:nvSpPr>
            <p:cNvPr id="21" name="TextBox 20"/>
            <p:cNvSpPr txBox="1"/>
            <p:nvPr/>
          </p:nvSpPr>
          <p:spPr>
            <a:xfrm>
              <a:off x="1298331" y="3657600"/>
              <a:ext cx="2109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>
                  <a:solidFill>
                    <a:schemeClr val="bg1"/>
                  </a:solidFill>
                  <a:latin typeface="Arial Black" pitchFamily="34" charset="0"/>
                </a:rPr>
                <a:t>Current</a:t>
              </a:r>
              <a:endParaRPr lang="en-US" sz="36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91761" y="4240305"/>
              <a:ext cx="3886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Quantity of electrons flowing.  Comparable</a:t>
              </a:r>
            </a:p>
            <a:p>
              <a:r>
                <a:rPr lang="en-US" sz="2400" b="1" dirty="0" smtClean="0">
                  <a:solidFill>
                    <a:srgbClr val="FFFF00"/>
                  </a:solidFill>
                </a:rPr>
                <a:t>   to gallons per minute (GPM) flow of a hose.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Measured in Amperes</a:t>
              </a:r>
              <a:endParaRPr lang="en-US" sz="24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1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743200" y="609600"/>
            <a:ext cx="2903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Definitions</a:t>
            </a:r>
            <a:endParaRPr lang="en-US" sz="3600" dirty="0">
              <a:solidFill>
                <a:schemeClr val="accent1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grpSp>
        <p:nvGrpSpPr>
          <p:cNvPr id="4" name="Group 12"/>
          <p:cNvGrpSpPr/>
          <p:nvPr/>
        </p:nvGrpSpPr>
        <p:grpSpPr>
          <a:xfrm>
            <a:off x="1219200" y="4819471"/>
            <a:ext cx="6934200" cy="1733729"/>
            <a:chOff x="1219200" y="2529006"/>
            <a:chExt cx="6934200" cy="1733729"/>
          </a:xfrm>
        </p:grpSpPr>
        <p:sp>
          <p:nvSpPr>
            <p:cNvPr id="14" name="TextBox 13"/>
            <p:cNvSpPr txBox="1"/>
            <p:nvPr/>
          </p:nvSpPr>
          <p:spPr>
            <a:xfrm>
              <a:off x="1219200" y="2529006"/>
              <a:ext cx="29944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chemeClr val="bg1"/>
                  </a:solidFill>
                  <a:latin typeface="Arial Black" pitchFamily="34" charset="0"/>
                </a:rPr>
                <a:t>Resistance</a:t>
              </a:r>
              <a:endParaRPr lang="en-US" sz="36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24000" y="3062406"/>
              <a:ext cx="66294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Material’s resistance to conducting current.</a:t>
              </a:r>
            </a:p>
            <a:p>
              <a:r>
                <a:rPr lang="en-US" sz="2400" b="1" dirty="0" smtClean="0">
                  <a:solidFill>
                    <a:srgbClr val="FFFF00"/>
                  </a:solidFill>
                </a:rPr>
                <a:t>   Comparable to friction loss in a hose line.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2400" b="1" dirty="0" smtClean="0">
                  <a:solidFill>
                    <a:srgbClr val="FFFF00"/>
                  </a:solidFill>
                </a:rPr>
                <a:t>Measured in Ohms</a:t>
              </a:r>
              <a:endParaRPr lang="en-US" sz="24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1371600" y="1066800"/>
            <a:ext cx="6324600" cy="48006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4544291" y="1752600"/>
            <a:ext cx="2389909" cy="39624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Up-Down Arrow 161"/>
          <p:cNvSpPr/>
          <p:nvPr/>
        </p:nvSpPr>
        <p:spPr>
          <a:xfrm rot="5400000">
            <a:off x="5429742" y="3696024"/>
            <a:ext cx="563237" cy="953326"/>
          </a:xfrm>
          <a:prstGeom prst="upDown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4800600" y="1802417"/>
            <a:ext cx="1835193" cy="712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Alternating Current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495286" y="5105400"/>
            <a:ext cx="2209800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60"/>
              </a:lnSpc>
            </a:pPr>
            <a:r>
              <a:rPr lang="en-US" i="1" dirty="0" smtClean="0">
                <a:solidFill>
                  <a:srgbClr val="FFFF00"/>
                </a:solidFill>
              </a:rPr>
              <a:t>Current repeatedly reverses direction.</a:t>
            </a:r>
            <a:endParaRPr lang="en-US" i="1" dirty="0">
              <a:solidFill>
                <a:srgbClr val="FFFF00"/>
              </a:solidFill>
            </a:endParaRPr>
          </a:p>
        </p:txBody>
      </p:sp>
      <p:cxnSp>
        <p:nvCxnSpPr>
          <p:cNvPr id="186" name="Straight Connector 185"/>
          <p:cNvCxnSpPr/>
          <p:nvPr/>
        </p:nvCxnSpPr>
        <p:spPr>
          <a:xfrm rot="10800000">
            <a:off x="5257801" y="4648200"/>
            <a:ext cx="762000" cy="1588"/>
          </a:xfrm>
          <a:prstGeom prst="line">
            <a:avLst/>
          </a:pr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1201400" y="152400"/>
            <a:ext cx="2998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Hybrid Electric Vehicle</a:t>
            </a:r>
            <a:endParaRPr lang="en-US" sz="24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1801091" y="1752600"/>
            <a:ext cx="2389909" cy="39624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1985639" y="3006594"/>
            <a:ext cx="1981200" cy="1861644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1676400" y="1143000"/>
            <a:ext cx="597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/>
            <a:r>
              <a:rPr lang="en-US" sz="2400" b="1" cap="all" dirty="0">
                <a:solidFill>
                  <a:srgbClr val="FFFF00"/>
                </a:solidFill>
              </a:rPr>
              <a:t>Direct Current Vs. Alternating Current</a:t>
            </a:r>
          </a:p>
        </p:txBody>
      </p:sp>
      <p:sp>
        <p:nvSpPr>
          <p:cNvPr id="99" name="Oval 98"/>
          <p:cNvSpPr/>
          <p:nvPr/>
        </p:nvSpPr>
        <p:spPr>
          <a:xfrm flipV="1">
            <a:off x="2613961" y="4716825"/>
            <a:ext cx="119933" cy="12283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 flipV="1">
            <a:off x="2613961" y="4707300"/>
            <a:ext cx="119933" cy="12283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4728839" y="3006594"/>
            <a:ext cx="1981200" cy="1861644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11"/>
          <p:cNvGrpSpPr/>
          <p:nvPr/>
        </p:nvGrpSpPr>
        <p:grpSpPr>
          <a:xfrm>
            <a:off x="4599952" y="3103426"/>
            <a:ext cx="2251870" cy="1653491"/>
            <a:chOff x="5632677" y="2744782"/>
            <a:chExt cx="2251870" cy="1653491"/>
          </a:xfrm>
          <a:solidFill>
            <a:srgbClr val="FFC000"/>
          </a:solidFill>
        </p:grpSpPr>
        <p:grpSp>
          <p:nvGrpSpPr>
            <p:cNvPr id="3" name="Group 56"/>
            <p:cNvGrpSpPr/>
            <p:nvPr/>
          </p:nvGrpSpPr>
          <p:grpSpPr>
            <a:xfrm>
              <a:off x="7134046" y="2744782"/>
              <a:ext cx="750501" cy="1571285"/>
              <a:chOff x="7134046" y="2744782"/>
              <a:chExt cx="750501" cy="1571285"/>
            </a:xfrm>
            <a:grpFill/>
          </p:grpSpPr>
          <p:grpSp>
            <p:nvGrpSpPr>
              <p:cNvPr id="4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131" name="Oval 130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Oval 131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" name="Oval 132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Oval 133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127" name="Oval 126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Oval 127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9" name="Oval 128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Oval 129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6" name="Group 57"/>
            <p:cNvGrpSpPr/>
            <p:nvPr/>
          </p:nvGrpSpPr>
          <p:grpSpPr>
            <a:xfrm rot="10800000">
              <a:off x="5632677" y="2826988"/>
              <a:ext cx="750501" cy="1571285"/>
              <a:chOff x="7134046" y="2744782"/>
              <a:chExt cx="750501" cy="1571285"/>
            </a:xfrm>
            <a:grpFill/>
          </p:grpSpPr>
          <p:grpSp>
            <p:nvGrpSpPr>
              <p:cNvPr id="7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121" name="Oval 120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" name="Oval 121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" name="Oval 122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" name="Oval 123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117" name="Oval 116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Oval 117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Oval 118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" name="Oval 119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9" name="Group 134"/>
          <p:cNvGrpSpPr/>
          <p:nvPr/>
        </p:nvGrpSpPr>
        <p:grpSpPr>
          <a:xfrm rot="422928">
            <a:off x="4588230" y="3115150"/>
            <a:ext cx="2251870" cy="1653491"/>
            <a:chOff x="5632677" y="2744782"/>
            <a:chExt cx="2251870" cy="1653491"/>
          </a:xfrm>
        </p:grpSpPr>
        <p:grpSp>
          <p:nvGrpSpPr>
            <p:cNvPr id="10" name="Group 56"/>
            <p:cNvGrpSpPr/>
            <p:nvPr/>
          </p:nvGrpSpPr>
          <p:grpSpPr>
            <a:xfrm>
              <a:off x="7134046" y="2744782"/>
              <a:ext cx="750501" cy="1571285"/>
              <a:chOff x="7134046" y="2744782"/>
              <a:chExt cx="750501" cy="1571285"/>
            </a:xfrm>
          </p:grpSpPr>
          <p:grpSp>
            <p:nvGrpSpPr>
              <p:cNvPr id="11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</p:grpSpPr>
            <p:sp>
              <p:nvSpPr>
                <p:cNvPr id="154" name="Oval 153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" name="Oval 154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" name="Oval 155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" name="Oval 156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2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</p:grpSpPr>
            <p:sp>
              <p:nvSpPr>
                <p:cNvPr id="150" name="Oval 149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" name="Oval 150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Oval 151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Oval 152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3" name="Group 57"/>
            <p:cNvGrpSpPr/>
            <p:nvPr/>
          </p:nvGrpSpPr>
          <p:grpSpPr>
            <a:xfrm rot="10800000">
              <a:off x="5632677" y="2826988"/>
              <a:ext cx="750501" cy="1571285"/>
              <a:chOff x="7134046" y="2744782"/>
              <a:chExt cx="750501" cy="1571285"/>
            </a:xfrm>
          </p:grpSpPr>
          <p:grpSp>
            <p:nvGrpSpPr>
              <p:cNvPr id="14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</p:grpSpPr>
            <p:sp>
              <p:nvSpPr>
                <p:cNvPr id="144" name="Oval 143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Oval 144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Oval 145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Oval 146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</p:grpSpPr>
            <p:sp>
              <p:nvSpPr>
                <p:cNvPr id="140" name="Oval 139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Oval 140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Oval 141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Oval 142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6" name="Group 162"/>
          <p:cNvGrpSpPr/>
          <p:nvPr/>
        </p:nvGrpSpPr>
        <p:grpSpPr>
          <a:xfrm>
            <a:off x="2217951" y="3245195"/>
            <a:ext cx="792021" cy="1268490"/>
            <a:chOff x="1527712" y="2886551"/>
            <a:chExt cx="792021" cy="1268490"/>
          </a:xfrm>
        </p:grpSpPr>
        <p:sp>
          <p:nvSpPr>
            <p:cNvPr id="164" name="Freeform 163"/>
            <p:cNvSpPr/>
            <p:nvPr/>
          </p:nvSpPr>
          <p:spPr>
            <a:xfrm rot="20742448">
              <a:off x="1707898" y="2886551"/>
              <a:ext cx="335757" cy="472194"/>
            </a:xfrm>
            <a:custGeom>
              <a:avLst/>
              <a:gdLst>
                <a:gd name="connsiteX0" fmla="*/ 147638 w 252413"/>
                <a:gd name="connsiteY0" fmla="*/ 295275 h 295275"/>
                <a:gd name="connsiteX1" fmla="*/ 147638 w 252413"/>
                <a:gd name="connsiteY1" fmla="*/ 295275 h 295275"/>
                <a:gd name="connsiteX2" fmla="*/ 0 w 252413"/>
                <a:gd name="connsiteY2" fmla="*/ 0 h 295275"/>
                <a:gd name="connsiteX3" fmla="*/ 252413 w 252413"/>
                <a:gd name="connsiteY3" fmla="*/ 61912 h 295275"/>
                <a:gd name="connsiteX4" fmla="*/ 147638 w 252413"/>
                <a:gd name="connsiteY4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13" h="295275">
                  <a:moveTo>
                    <a:pt x="147638" y="295275"/>
                  </a:moveTo>
                  <a:lnTo>
                    <a:pt x="147638" y="295275"/>
                  </a:lnTo>
                  <a:lnTo>
                    <a:pt x="0" y="0"/>
                  </a:lnTo>
                  <a:lnTo>
                    <a:pt x="252413" y="61912"/>
                  </a:lnTo>
                  <a:lnTo>
                    <a:pt x="147638" y="29527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Block Arc 164"/>
            <p:cNvSpPr/>
            <p:nvPr/>
          </p:nvSpPr>
          <p:spPr>
            <a:xfrm rot="16200000">
              <a:off x="1353097" y="3188404"/>
              <a:ext cx="1141252" cy="792021"/>
            </a:xfrm>
            <a:prstGeom prst="blockArc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5"/>
          <p:cNvGrpSpPr/>
          <p:nvPr/>
        </p:nvGrpSpPr>
        <p:grpSpPr>
          <a:xfrm rot="10194647">
            <a:off x="2916912" y="3283414"/>
            <a:ext cx="792021" cy="1268490"/>
            <a:chOff x="1527712" y="2886551"/>
            <a:chExt cx="792021" cy="1268490"/>
          </a:xfrm>
        </p:grpSpPr>
        <p:sp>
          <p:nvSpPr>
            <p:cNvPr id="167" name="Freeform 166"/>
            <p:cNvSpPr/>
            <p:nvPr/>
          </p:nvSpPr>
          <p:spPr>
            <a:xfrm rot="20742448">
              <a:off x="1707898" y="2886551"/>
              <a:ext cx="335757" cy="472194"/>
            </a:xfrm>
            <a:custGeom>
              <a:avLst/>
              <a:gdLst>
                <a:gd name="connsiteX0" fmla="*/ 147638 w 252413"/>
                <a:gd name="connsiteY0" fmla="*/ 295275 h 295275"/>
                <a:gd name="connsiteX1" fmla="*/ 147638 w 252413"/>
                <a:gd name="connsiteY1" fmla="*/ 295275 h 295275"/>
                <a:gd name="connsiteX2" fmla="*/ 0 w 252413"/>
                <a:gd name="connsiteY2" fmla="*/ 0 h 295275"/>
                <a:gd name="connsiteX3" fmla="*/ 252413 w 252413"/>
                <a:gd name="connsiteY3" fmla="*/ 61912 h 295275"/>
                <a:gd name="connsiteX4" fmla="*/ 147638 w 252413"/>
                <a:gd name="connsiteY4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13" h="295275">
                  <a:moveTo>
                    <a:pt x="147638" y="295275"/>
                  </a:moveTo>
                  <a:lnTo>
                    <a:pt x="147638" y="295275"/>
                  </a:lnTo>
                  <a:lnTo>
                    <a:pt x="0" y="0"/>
                  </a:lnTo>
                  <a:lnTo>
                    <a:pt x="252413" y="61912"/>
                  </a:lnTo>
                  <a:lnTo>
                    <a:pt x="147638" y="29527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Block Arc 167"/>
            <p:cNvSpPr/>
            <p:nvPr/>
          </p:nvSpPr>
          <p:spPr>
            <a:xfrm rot="16200000">
              <a:off x="1353097" y="3188404"/>
              <a:ext cx="1141252" cy="792021"/>
            </a:xfrm>
            <a:prstGeom prst="blockArc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2133600" y="1878617"/>
            <a:ext cx="1752600" cy="712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Direct Current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981200" y="5105400"/>
            <a:ext cx="2209800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60"/>
              </a:lnSpc>
            </a:pPr>
            <a:r>
              <a:rPr lang="en-US" i="1" dirty="0" smtClean="0">
                <a:solidFill>
                  <a:srgbClr val="FFFF00"/>
                </a:solidFill>
              </a:rPr>
              <a:t>Current always flows in the same direction.</a:t>
            </a:r>
            <a:endParaRPr lang="en-US" i="1" dirty="0">
              <a:solidFill>
                <a:srgbClr val="FFFF00"/>
              </a:solidFill>
            </a:endParaRPr>
          </a:p>
        </p:txBody>
      </p:sp>
      <p:pic>
        <p:nvPicPr>
          <p:cNvPr id="176" name="Picture 175" descr="flashlight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1190597">
            <a:off x="2312360" y="2729009"/>
            <a:ext cx="1074098" cy="507755"/>
          </a:xfrm>
          <a:prstGeom prst="rect">
            <a:avLst/>
          </a:prstGeom>
        </p:spPr>
      </p:pic>
      <p:pic>
        <p:nvPicPr>
          <p:cNvPr id="177" name="Picture 176" descr="battery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438401" y="4572000"/>
            <a:ext cx="838296" cy="430791"/>
          </a:xfrm>
          <a:prstGeom prst="rect">
            <a:avLst/>
          </a:prstGeom>
        </p:spPr>
      </p:pic>
      <p:sp>
        <p:nvSpPr>
          <p:cNvPr id="181" name="Rectangle 180"/>
          <p:cNvSpPr/>
          <p:nvPr/>
        </p:nvSpPr>
        <p:spPr>
          <a:xfrm>
            <a:off x="5334000" y="4724400"/>
            <a:ext cx="685800" cy="228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4" name="Straight Connector 183"/>
          <p:cNvCxnSpPr/>
          <p:nvPr/>
        </p:nvCxnSpPr>
        <p:spPr>
          <a:xfrm rot="10800000">
            <a:off x="5334000" y="4724400"/>
            <a:ext cx="762000" cy="1588"/>
          </a:xfrm>
          <a:prstGeom prst="line">
            <a:avLst/>
          </a:pr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8" name="Picture 177" descr="house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105400" y="2590800"/>
            <a:ext cx="1219200" cy="686823"/>
          </a:xfrm>
          <a:prstGeom prst="rect">
            <a:avLst/>
          </a:prstGeom>
        </p:spPr>
      </p:pic>
      <p:pic>
        <p:nvPicPr>
          <p:cNvPr id="179" name="Picture 178" descr="electric tower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181600" y="4590930"/>
            <a:ext cx="316597" cy="514470"/>
          </a:xfrm>
          <a:prstGeom prst="rect">
            <a:avLst/>
          </a:prstGeom>
        </p:spPr>
      </p:pic>
      <p:pic>
        <p:nvPicPr>
          <p:cNvPr id="180" name="Picture 179" descr="electric tower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931803" y="4590930"/>
            <a:ext cx="316597" cy="514470"/>
          </a:xfrm>
          <a:prstGeom prst="rect">
            <a:avLst/>
          </a:prstGeom>
        </p:spPr>
      </p:pic>
      <p:sp>
        <p:nvSpPr>
          <p:cNvPr id="79" name="Rectangle 78"/>
          <p:cNvSpPr/>
          <p:nvPr/>
        </p:nvSpPr>
        <p:spPr>
          <a:xfrm>
            <a:off x="4495800" y="1752600"/>
            <a:ext cx="2438400" cy="39624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15 0.01806 C -0.02153 0.02084 -0.07101 -0.03796 -0.07326 -0.11481 C -0.07535 -0.19097 -0.02917 -0.25532 0.02951 -0.25833 C 0.08819 -0.26111 0.1375 -0.20092 0.13976 -0.12546 C 0.14184 -0.04907 0.09583 0.01505 0.03715 0.01806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68 -0.25834 C 0.09236 -0.25834 0.14028 -0.19676 0.14028 -0.12014 C 0.14028 -0.04399 0.09236 0.01805 0.03368 0.01805 C -0.025 0.01805 -0.07274 -0.04422 -0.07274 -0.12014 C -0.07274 -0.19653 -0.025 -0.25834 0.03368 -0.25834 Z " pathEditMode="relative" rAng="0" ptsTypes="fffff">
                                      <p:cBhvr>
                                        <p:cTn id="8" dur="5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3" grpId="0" animBg="1"/>
      <p:bldP spid="7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838200" y="3886200"/>
            <a:ext cx="7162800" cy="2209800"/>
          </a:xfrm>
          <a:prstGeom prst="rect">
            <a:avLst/>
          </a:prstGeom>
          <a:solidFill>
            <a:srgbClr val="000000">
              <a:alpha val="74902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1201400" y="152400"/>
            <a:ext cx="2998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Hybrid Electric Vehicle</a:t>
            </a:r>
            <a:endParaRPr lang="en-US" sz="24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95400" y="762000"/>
            <a:ext cx="7086600" cy="2590800"/>
          </a:xfrm>
          <a:prstGeom prst="rect">
            <a:avLst/>
          </a:prstGeom>
          <a:solidFill>
            <a:srgbClr val="000000">
              <a:alpha val="50196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524000" y="990600"/>
            <a:ext cx="358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DC Circuits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447800" y="1447800"/>
            <a:ext cx="3124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Typically found in electronic devices that utilize battery power and some industrial applications.</a:t>
            </a:r>
            <a:endParaRPr lang="en-US" sz="2400" b="1" dirty="0"/>
          </a:p>
        </p:txBody>
      </p:sp>
      <p:grpSp>
        <p:nvGrpSpPr>
          <p:cNvPr id="35" name="Group 34"/>
          <p:cNvGrpSpPr/>
          <p:nvPr/>
        </p:nvGrpSpPr>
        <p:grpSpPr>
          <a:xfrm>
            <a:off x="4114800" y="3962400"/>
            <a:ext cx="3886200" cy="2026860"/>
            <a:chOff x="1597794" y="5105400"/>
            <a:chExt cx="3886200" cy="2026860"/>
          </a:xfrm>
        </p:grpSpPr>
        <p:sp>
          <p:nvSpPr>
            <p:cNvPr id="26" name="TextBox 25"/>
            <p:cNvSpPr txBox="1"/>
            <p:nvPr/>
          </p:nvSpPr>
          <p:spPr>
            <a:xfrm>
              <a:off x="1597794" y="5105400"/>
              <a:ext cx="27137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chemeClr val="bg1"/>
                  </a:solidFill>
                  <a:latin typeface="Arial Black" pitchFamily="34" charset="0"/>
                </a:rPr>
                <a:t>AC Circuits</a:t>
              </a:r>
              <a:endParaRPr lang="en-US" sz="3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597794" y="5562600"/>
              <a:ext cx="388620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Found anywhere electricity is supplied by the utility company from the power grid, such as in buildings.</a:t>
              </a:r>
              <a:endParaRPr lang="en-US" sz="2400" b="1" dirty="0"/>
            </a:p>
          </p:txBody>
        </p:sp>
      </p:grpSp>
      <p:sp>
        <p:nvSpPr>
          <p:cNvPr id="3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2-</a:t>
            </a:r>
            <a:fld id="{1C7A3F9D-EA3A-4B35-83C7-B88C13F6F6E4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00600" y="228600"/>
            <a:ext cx="2958642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ectangle 37"/>
          <p:cNvSpPr/>
          <p:nvPr/>
        </p:nvSpPr>
        <p:spPr>
          <a:xfrm>
            <a:off x="4800600" y="228600"/>
            <a:ext cx="2971800" cy="2514600"/>
          </a:xfrm>
          <a:prstGeom prst="rect">
            <a:avLst/>
          </a:prstGeom>
          <a:solidFill>
            <a:srgbClr val="FF3300">
              <a:alpha val="38039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43000" y="3634585"/>
            <a:ext cx="2770187" cy="269001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2-</a:t>
            </a:r>
            <a:fld id="{1C7A3F9D-EA3A-4B35-83C7-B88C13F6F6E4}" type="slidenum">
              <a:rPr lang="en-US" b="1" smtClean="0">
                <a:solidFill>
                  <a:schemeClr val="bg1"/>
                </a:solidFill>
              </a:rPr>
              <a:pPr/>
              <a:t>6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9200" y="627994"/>
            <a:ext cx="7391400" cy="5943600"/>
          </a:xfrm>
          <a:prstGeom prst="rect">
            <a:avLst/>
          </a:prstGeom>
          <a:solidFill>
            <a:schemeClr val="accent6">
              <a:lumMod val="50000"/>
              <a:alpha val="74902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352800" y="2209800"/>
            <a:ext cx="51054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With both AC and DC, there must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be a completed path, or circuit, for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current to flow.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A switch creates a break in the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circuit when “OFF”.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Turning the switch “ON” completes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the circuit, allowing current to flow.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Injury can occur when a person’s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body becomes part of a circuit by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completing a path for current.</a:t>
            </a:r>
            <a:endParaRPr lang="en-US" sz="2400" dirty="0" smtClean="0"/>
          </a:p>
          <a:p>
            <a:pPr>
              <a:lnSpc>
                <a:spcPts val="2400"/>
              </a:lnSpc>
            </a:pPr>
            <a:endParaRPr lang="en-US" sz="2400" dirty="0" smtClean="0"/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0" y="932794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Understanding Electrical Circuits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grpSp>
        <p:nvGrpSpPr>
          <p:cNvPr id="3" name="Group 60"/>
          <p:cNvGrpSpPr/>
          <p:nvPr/>
        </p:nvGrpSpPr>
        <p:grpSpPr>
          <a:xfrm>
            <a:off x="228600" y="1676400"/>
            <a:ext cx="2895600" cy="3099148"/>
            <a:chOff x="304800" y="2590800"/>
            <a:chExt cx="2895600" cy="3099148"/>
          </a:xfrm>
        </p:grpSpPr>
        <p:grpSp>
          <p:nvGrpSpPr>
            <p:cNvPr id="4" name="Group 123"/>
            <p:cNvGrpSpPr/>
            <p:nvPr/>
          </p:nvGrpSpPr>
          <p:grpSpPr>
            <a:xfrm>
              <a:off x="304800" y="2590800"/>
              <a:ext cx="2895600" cy="3048000"/>
              <a:chOff x="4724400" y="304800"/>
              <a:chExt cx="2895600" cy="3048000"/>
            </a:xfrm>
          </p:grpSpPr>
          <p:grpSp>
            <p:nvGrpSpPr>
              <p:cNvPr id="5" name="Group 53"/>
              <p:cNvGrpSpPr/>
              <p:nvPr/>
            </p:nvGrpSpPr>
            <p:grpSpPr>
              <a:xfrm>
                <a:off x="4724400" y="304800"/>
                <a:ext cx="2895600" cy="3048000"/>
                <a:chOff x="-2667000" y="1295400"/>
                <a:chExt cx="2389909" cy="2667000"/>
              </a:xfrm>
            </p:grpSpPr>
            <p:sp>
              <p:nvSpPr>
                <p:cNvPr id="90" name="Rectangle 89"/>
                <p:cNvSpPr/>
                <p:nvPr/>
              </p:nvSpPr>
              <p:spPr>
                <a:xfrm>
                  <a:off x="-2667000" y="1295400"/>
                  <a:ext cx="2389909" cy="2667000"/>
                </a:xfrm>
                <a:prstGeom prst="rect">
                  <a:avLst/>
                </a:prstGeom>
                <a:solidFill>
                  <a:schemeClr val="tx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>
                  <a:off x="-2226754" y="1762125"/>
                  <a:ext cx="1446524" cy="1600200"/>
                </a:xfrm>
                <a:prstGeom prst="ellipse">
                  <a:avLst/>
                </a:prstGeom>
                <a:noFill/>
                <a:ln w="38100"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" name="Group 37"/>
                <p:cNvGrpSpPr/>
                <p:nvPr/>
              </p:nvGrpSpPr>
              <p:grpSpPr>
                <a:xfrm>
                  <a:off x="-1660723" y="1362075"/>
                  <a:ext cx="369277" cy="651781"/>
                  <a:chOff x="-656680" y="3745008"/>
                  <a:chExt cx="685801" cy="1073522"/>
                </a:xfrm>
              </p:grpSpPr>
              <p:sp>
                <p:nvSpPr>
                  <p:cNvPr id="93" name="Oval 92"/>
                  <p:cNvSpPr/>
                  <p:nvPr/>
                </p:nvSpPr>
                <p:spPr>
                  <a:xfrm>
                    <a:off x="-656680" y="3745008"/>
                    <a:ext cx="685801" cy="609600"/>
                  </a:xfrm>
                  <a:prstGeom prst="ellipse">
                    <a:avLst/>
                  </a:prstGeom>
                  <a:solidFill>
                    <a:schemeClr val="bg2">
                      <a:lumMod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" name="Rectangle 93"/>
                  <p:cNvSpPr/>
                  <p:nvPr/>
                </p:nvSpPr>
                <p:spPr>
                  <a:xfrm>
                    <a:off x="-517890" y="4278407"/>
                    <a:ext cx="381000" cy="304800"/>
                  </a:xfrm>
                  <a:prstGeom prst="rect">
                    <a:avLst/>
                  </a:prstGeom>
                  <a:solidFill>
                    <a:schemeClr val="bg2">
                      <a:lumMod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" name="Rectangle 94"/>
                  <p:cNvSpPr/>
                  <p:nvPr/>
                </p:nvSpPr>
                <p:spPr>
                  <a:xfrm>
                    <a:off x="-580706" y="4513730"/>
                    <a:ext cx="533402" cy="304800"/>
                  </a:xfrm>
                  <a:prstGeom prst="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7" name="Group 57"/>
              <p:cNvGrpSpPr/>
              <p:nvPr/>
            </p:nvGrpSpPr>
            <p:grpSpPr>
              <a:xfrm>
                <a:off x="6288343" y="2362200"/>
                <a:ext cx="1273111" cy="914400"/>
                <a:chOff x="7870889" y="76200"/>
                <a:chExt cx="1273111" cy="914400"/>
              </a:xfrm>
            </p:grpSpPr>
            <p:sp>
              <p:nvSpPr>
                <p:cNvPr id="82" name="Rectangle 81"/>
                <p:cNvSpPr/>
                <p:nvPr/>
              </p:nvSpPr>
              <p:spPr>
                <a:xfrm>
                  <a:off x="8534400" y="76200"/>
                  <a:ext cx="609600" cy="914400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Oval 82"/>
                <p:cNvSpPr/>
                <p:nvPr/>
              </p:nvSpPr>
              <p:spPr>
                <a:xfrm>
                  <a:off x="8686800" y="609600"/>
                  <a:ext cx="304800" cy="304800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Oval 83"/>
                <p:cNvSpPr/>
                <p:nvPr/>
              </p:nvSpPr>
              <p:spPr>
                <a:xfrm>
                  <a:off x="8686800" y="152400"/>
                  <a:ext cx="304800" cy="304800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5" name="Straight Connector 84"/>
                <p:cNvCxnSpPr/>
                <p:nvPr/>
              </p:nvCxnSpPr>
              <p:spPr>
                <a:xfrm rot="5400000">
                  <a:off x="8742555" y="266700"/>
                  <a:ext cx="7620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/>
                <p:cNvCxnSpPr/>
                <p:nvPr/>
              </p:nvCxnSpPr>
              <p:spPr>
                <a:xfrm rot="5400000">
                  <a:off x="8859645" y="266700"/>
                  <a:ext cx="7620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" name="Oval 86"/>
                <p:cNvSpPr/>
                <p:nvPr/>
              </p:nvSpPr>
              <p:spPr>
                <a:xfrm>
                  <a:off x="8818198" y="338812"/>
                  <a:ext cx="45720" cy="4572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Snip Same Side Corner Rectangle 87"/>
                <p:cNvSpPr/>
                <p:nvPr/>
              </p:nvSpPr>
              <p:spPr>
                <a:xfrm flipV="1">
                  <a:off x="8723375" y="668120"/>
                  <a:ext cx="228600" cy="228600"/>
                </a:xfrm>
                <a:prstGeom prst="snip2SameRect">
                  <a:avLst>
                    <a:gd name="adj1" fmla="val 43867"/>
                    <a:gd name="adj2" fmla="val 0"/>
                  </a:avLst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Freeform 88"/>
                <p:cNvSpPr/>
                <p:nvPr/>
              </p:nvSpPr>
              <p:spPr>
                <a:xfrm rot="2328003">
                  <a:off x="7870889" y="486714"/>
                  <a:ext cx="1010470" cy="271751"/>
                </a:xfrm>
                <a:custGeom>
                  <a:avLst/>
                  <a:gdLst>
                    <a:gd name="connsiteX0" fmla="*/ 323273 w 323273"/>
                    <a:gd name="connsiteY0" fmla="*/ 0 h 312497"/>
                    <a:gd name="connsiteX1" fmla="*/ 267855 w 323273"/>
                    <a:gd name="connsiteY1" fmla="*/ 277091 h 312497"/>
                    <a:gd name="connsiteX2" fmla="*/ 0 w 323273"/>
                    <a:gd name="connsiteY2" fmla="*/ 212437 h 312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3273" h="312497">
                      <a:moveTo>
                        <a:pt x="323273" y="0"/>
                      </a:moveTo>
                      <a:cubicBezTo>
                        <a:pt x="322503" y="120842"/>
                        <a:pt x="321734" y="241685"/>
                        <a:pt x="267855" y="277091"/>
                      </a:cubicBezTo>
                      <a:cubicBezTo>
                        <a:pt x="213976" y="312497"/>
                        <a:pt x="106988" y="262467"/>
                        <a:pt x="0" y="212437"/>
                      </a:cubicBezTo>
                    </a:path>
                  </a:pathLst>
                </a:custGeom>
                <a:ln w="762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6" name="Rectangle 75"/>
              <p:cNvSpPr/>
              <p:nvPr/>
            </p:nvSpPr>
            <p:spPr>
              <a:xfrm>
                <a:off x="4800600" y="1447800"/>
                <a:ext cx="685800" cy="6096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7" name="Straight Connector 76"/>
              <p:cNvCxnSpPr/>
              <p:nvPr/>
            </p:nvCxnSpPr>
            <p:spPr>
              <a:xfrm rot="5400000" flipH="1" flipV="1">
                <a:off x="5252484" y="1660451"/>
                <a:ext cx="446567" cy="326066"/>
              </a:xfrm>
              <a:prstGeom prst="line">
                <a:avLst/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Group 97"/>
              <p:cNvGrpSpPr/>
              <p:nvPr/>
            </p:nvGrpSpPr>
            <p:grpSpPr>
              <a:xfrm>
                <a:off x="4862568" y="2433376"/>
                <a:ext cx="457200" cy="538424"/>
                <a:chOff x="366768" y="3804976"/>
                <a:chExt cx="457200" cy="538424"/>
              </a:xfrm>
            </p:grpSpPr>
            <p:cxnSp>
              <p:nvCxnSpPr>
                <p:cNvPr id="79" name="Straight Connector 78"/>
                <p:cNvCxnSpPr/>
                <p:nvPr/>
              </p:nvCxnSpPr>
              <p:spPr>
                <a:xfrm rot="10800000">
                  <a:off x="366768" y="4071264"/>
                  <a:ext cx="457200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/>
                <p:cNvCxnSpPr/>
                <p:nvPr/>
              </p:nvCxnSpPr>
              <p:spPr>
                <a:xfrm rot="5400000">
                  <a:off x="457200" y="4191000"/>
                  <a:ext cx="304800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/>
                <p:cNvCxnSpPr/>
                <p:nvPr/>
              </p:nvCxnSpPr>
              <p:spPr>
                <a:xfrm rot="5400000">
                  <a:off x="244458" y="3957376"/>
                  <a:ext cx="304800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" name="Group 12"/>
            <p:cNvGrpSpPr/>
            <p:nvPr/>
          </p:nvGrpSpPr>
          <p:grpSpPr>
            <a:xfrm>
              <a:off x="342378" y="4699348"/>
              <a:ext cx="685800" cy="990600"/>
              <a:chOff x="304800" y="3657600"/>
              <a:chExt cx="685800" cy="990600"/>
            </a:xfrm>
          </p:grpSpPr>
          <p:sp>
            <p:nvSpPr>
              <p:cNvPr id="66" name="Rectangle 65"/>
              <p:cNvSpPr/>
              <p:nvPr/>
            </p:nvSpPr>
            <p:spPr>
              <a:xfrm>
                <a:off x="304800" y="3657600"/>
                <a:ext cx="609600" cy="9144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" name="Straight Connector 66"/>
              <p:cNvCxnSpPr/>
              <p:nvPr/>
            </p:nvCxnSpPr>
            <p:spPr>
              <a:xfrm rot="10800000">
                <a:off x="366768" y="4083790"/>
                <a:ext cx="4572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rot="5400000">
                <a:off x="457200" y="4216052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304800" y="4340423"/>
                <a:ext cx="6858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FF0000"/>
                    </a:solidFill>
                    <a:latin typeface="Arial Black" pitchFamily="34" charset="0"/>
                  </a:rPr>
                  <a:t>OFF</a:t>
                </a:r>
                <a:endParaRPr lang="en-US" sz="1400" dirty="0">
                  <a:solidFill>
                    <a:srgbClr val="FF0000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319872" y="3733800"/>
                <a:ext cx="152400" cy="1524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DDDD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1" name="Straight Connector 70"/>
              <p:cNvCxnSpPr/>
              <p:nvPr/>
            </p:nvCxnSpPr>
            <p:spPr>
              <a:xfrm rot="5400000">
                <a:off x="244458" y="3957376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Oval 71"/>
              <p:cNvSpPr/>
              <p:nvPr/>
            </p:nvSpPr>
            <p:spPr>
              <a:xfrm>
                <a:off x="746928" y="3733800"/>
                <a:ext cx="152400" cy="1524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DDDD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3" name="Straight Connector 72"/>
              <p:cNvCxnSpPr/>
              <p:nvPr/>
            </p:nvCxnSpPr>
            <p:spPr>
              <a:xfrm rot="5400000">
                <a:off x="669942" y="3957376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Oval 63"/>
            <p:cNvSpPr/>
            <p:nvPr/>
          </p:nvSpPr>
          <p:spPr>
            <a:xfrm>
              <a:off x="859466" y="3723167"/>
              <a:ext cx="76200" cy="76200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848833" y="4277833"/>
              <a:ext cx="76200" cy="76200"/>
            </a:xfrm>
            <a:prstGeom prst="ellipse">
              <a:avLst/>
            </a:prstGeom>
            <a:solidFill>
              <a:srgbClr val="0070C0"/>
            </a:solidFill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95"/>
          <p:cNvGrpSpPr/>
          <p:nvPr/>
        </p:nvGrpSpPr>
        <p:grpSpPr>
          <a:xfrm>
            <a:off x="228600" y="1676400"/>
            <a:ext cx="2895600" cy="3048000"/>
            <a:chOff x="5181600" y="3758852"/>
            <a:chExt cx="2895600" cy="3048000"/>
          </a:xfrm>
        </p:grpSpPr>
        <p:grpSp>
          <p:nvGrpSpPr>
            <p:cNvPr id="12" name="Group 147"/>
            <p:cNvGrpSpPr/>
            <p:nvPr/>
          </p:nvGrpSpPr>
          <p:grpSpPr>
            <a:xfrm>
              <a:off x="5181600" y="3758852"/>
              <a:ext cx="2895600" cy="3048000"/>
              <a:chOff x="304800" y="2590800"/>
              <a:chExt cx="2895600" cy="3048000"/>
            </a:xfrm>
          </p:grpSpPr>
          <p:grpSp>
            <p:nvGrpSpPr>
              <p:cNvPr id="13" name="Group 123"/>
              <p:cNvGrpSpPr/>
              <p:nvPr/>
            </p:nvGrpSpPr>
            <p:grpSpPr>
              <a:xfrm>
                <a:off x="304800" y="2590800"/>
                <a:ext cx="2895600" cy="3048000"/>
                <a:chOff x="4724400" y="304800"/>
                <a:chExt cx="2895600" cy="3048000"/>
              </a:xfrm>
            </p:grpSpPr>
            <p:grpSp>
              <p:nvGrpSpPr>
                <p:cNvPr id="14" name="Group 53"/>
                <p:cNvGrpSpPr/>
                <p:nvPr/>
              </p:nvGrpSpPr>
              <p:grpSpPr>
                <a:xfrm>
                  <a:off x="4724400" y="304800"/>
                  <a:ext cx="2895600" cy="3048000"/>
                  <a:chOff x="-2667000" y="1295400"/>
                  <a:chExt cx="2389909" cy="2667000"/>
                </a:xfrm>
              </p:grpSpPr>
              <p:sp>
                <p:nvSpPr>
                  <p:cNvPr id="130" name="Rectangle 129"/>
                  <p:cNvSpPr/>
                  <p:nvPr/>
                </p:nvSpPr>
                <p:spPr>
                  <a:xfrm>
                    <a:off x="-2667000" y="1295400"/>
                    <a:ext cx="2389909" cy="2667000"/>
                  </a:xfrm>
                  <a:prstGeom prst="rect">
                    <a:avLst/>
                  </a:prstGeom>
                  <a:solidFill>
                    <a:schemeClr val="tx1"/>
                  </a:solidFill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1" name="Oval 130"/>
                  <p:cNvSpPr/>
                  <p:nvPr/>
                </p:nvSpPr>
                <p:spPr>
                  <a:xfrm>
                    <a:off x="-2226754" y="1762125"/>
                    <a:ext cx="1446524" cy="1600200"/>
                  </a:xfrm>
                  <a:prstGeom prst="ellipse">
                    <a:avLst/>
                  </a:prstGeom>
                  <a:noFill/>
                  <a:ln w="38100"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5" name="Group 131"/>
                  <p:cNvGrpSpPr/>
                  <p:nvPr/>
                </p:nvGrpSpPr>
                <p:grpSpPr>
                  <a:xfrm>
                    <a:off x="-1660723" y="1362073"/>
                    <a:ext cx="369277" cy="508906"/>
                    <a:chOff x="-656680" y="3745008"/>
                    <a:chExt cx="685801" cy="838199"/>
                  </a:xfrm>
                </p:grpSpPr>
                <p:sp>
                  <p:nvSpPr>
                    <p:cNvPr id="133" name="Oval 132"/>
                    <p:cNvSpPr/>
                    <p:nvPr/>
                  </p:nvSpPr>
                  <p:spPr>
                    <a:xfrm>
                      <a:off x="-656680" y="3745008"/>
                      <a:ext cx="685801" cy="609600"/>
                    </a:xfrm>
                    <a:prstGeom prst="ellipse">
                      <a:avLst/>
                    </a:prstGeom>
                    <a:solidFill>
                      <a:schemeClr val="bg2">
                        <a:lumMod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34" name="Rectangle 133"/>
                    <p:cNvSpPr/>
                    <p:nvPr/>
                  </p:nvSpPr>
                  <p:spPr>
                    <a:xfrm>
                      <a:off x="-517890" y="4278407"/>
                      <a:ext cx="381000" cy="304800"/>
                    </a:xfrm>
                    <a:prstGeom prst="rect">
                      <a:avLst/>
                    </a:prstGeom>
                    <a:solidFill>
                      <a:schemeClr val="bg2">
                        <a:lumMod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grpSp>
              <p:nvGrpSpPr>
                <p:cNvPr id="18" name="Group 57"/>
                <p:cNvGrpSpPr/>
                <p:nvPr/>
              </p:nvGrpSpPr>
              <p:grpSpPr>
                <a:xfrm>
                  <a:off x="6288343" y="2362200"/>
                  <a:ext cx="1273111" cy="914400"/>
                  <a:chOff x="7870889" y="76200"/>
                  <a:chExt cx="1273111" cy="914400"/>
                </a:xfrm>
              </p:grpSpPr>
              <p:sp>
                <p:nvSpPr>
                  <p:cNvPr id="122" name="Rectangle 121"/>
                  <p:cNvSpPr/>
                  <p:nvPr/>
                </p:nvSpPr>
                <p:spPr>
                  <a:xfrm>
                    <a:off x="8534400" y="76200"/>
                    <a:ext cx="609600" cy="914400"/>
                  </a:xfrm>
                  <a:prstGeom prst="rect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3" name="Oval 122"/>
                  <p:cNvSpPr/>
                  <p:nvPr/>
                </p:nvSpPr>
                <p:spPr>
                  <a:xfrm>
                    <a:off x="8686800" y="609600"/>
                    <a:ext cx="304800" cy="304800"/>
                  </a:xfrm>
                  <a:prstGeom prst="ellipse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4" name="Oval 123"/>
                  <p:cNvSpPr/>
                  <p:nvPr/>
                </p:nvSpPr>
                <p:spPr>
                  <a:xfrm>
                    <a:off x="8686800" y="152400"/>
                    <a:ext cx="304800" cy="304800"/>
                  </a:xfrm>
                  <a:prstGeom prst="ellipse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25" name="Straight Connector 124"/>
                  <p:cNvCxnSpPr/>
                  <p:nvPr/>
                </p:nvCxnSpPr>
                <p:spPr>
                  <a:xfrm rot="5400000">
                    <a:off x="8742555" y="266700"/>
                    <a:ext cx="76200" cy="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Straight Connector 125"/>
                  <p:cNvCxnSpPr/>
                  <p:nvPr/>
                </p:nvCxnSpPr>
                <p:spPr>
                  <a:xfrm rot="5400000">
                    <a:off x="8859645" y="266700"/>
                    <a:ext cx="76200" cy="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7" name="Oval 126"/>
                  <p:cNvSpPr/>
                  <p:nvPr/>
                </p:nvSpPr>
                <p:spPr>
                  <a:xfrm>
                    <a:off x="8818198" y="338812"/>
                    <a:ext cx="45720" cy="45720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8" name="Snip Same Side Corner Rectangle 127"/>
                  <p:cNvSpPr/>
                  <p:nvPr/>
                </p:nvSpPr>
                <p:spPr>
                  <a:xfrm flipV="1">
                    <a:off x="8723375" y="668120"/>
                    <a:ext cx="228600" cy="228600"/>
                  </a:xfrm>
                  <a:prstGeom prst="snip2SameRect">
                    <a:avLst>
                      <a:gd name="adj1" fmla="val 43867"/>
                      <a:gd name="adj2" fmla="val 0"/>
                    </a:avLst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9" name="Freeform 128"/>
                  <p:cNvSpPr/>
                  <p:nvPr/>
                </p:nvSpPr>
                <p:spPr>
                  <a:xfrm rot="2328003">
                    <a:off x="7870889" y="486714"/>
                    <a:ext cx="1010470" cy="271751"/>
                  </a:xfrm>
                  <a:custGeom>
                    <a:avLst/>
                    <a:gdLst>
                      <a:gd name="connsiteX0" fmla="*/ 323273 w 323273"/>
                      <a:gd name="connsiteY0" fmla="*/ 0 h 312497"/>
                      <a:gd name="connsiteX1" fmla="*/ 267855 w 323273"/>
                      <a:gd name="connsiteY1" fmla="*/ 277091 h 312497"/>
                      <a:gd name="connsiteX2" fmla="*/ 0 w 323273"/>
                      <a:gd name="connsiteY2" fmla="*/ 212437 h 312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23273" h="312497">
                        <a:moveTo>
                          <a:pt x="323273" y="0"/>
                        </a:moveTo>
                        <a:cubicBezTo>
                          <a:pt x="322503" y="120842"/>
                          <a:pt x="321734" y="241685"/>
                          <a:pt x="267855" y="277091"/>
                        </a:cubicBezTo>
                        <a:cubicBezTo>
                          <a:pt x="213976" y="312497"/>
                          <a:pt x="106988" y="262467"/>
                          <a:pt x="0" y="212437"/>
                        </a:cubicBezTo>
                      </a:path>
                    </a:pathLst>
                  </a:custGeom>
                  <a:ln w="76200">
                    <a:solidFill>
                      <a:schemeClr val="tx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6" name="Rectangle 115"/>
                <p:cNvSpPr/>
                <p:nvPr/>
              </p:nvSpPr>
              <p:spPr>
                <a:xfrm>
                  <a:off x="4800600" y="1422748"/>
                  <a:ext cx="685800" cy="6096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17" name="Straight Connector 116"/>
                <p:cNvCxnSpPr/>
                <p:nvPr/>
              </p:nvCxnSpPr>
              <p:spPr>
                <a:xfrm rot="5400000" flipH="1">
                  <a:off x="5023883" y="1770965"/>
                  <a:ext cx="565299" cy="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9" name="Group 97"/>
                <p:cNvGrpSpPr/>
                <p:nvPr/>
              </p:nvGrpSpPr>
              <p:grpSpPr>
                <a:xfrm>
                  <a:off x="4862568" y="2433376"/>
                  <a:ext cx="457200" cy="538424"/>
                  <a:chOff x="366768" y="3804976"/>
                  <a:chExt cx="457200" cy="538424"/>
                </a:xfrm>
              </p:grpSpPr>
              <p:cxnSp>
                <p:nvCxnSpPr>
                  <p:cNvPr id="119" name="Straight Connector 118"/>
                  <p:cNvCxnSpPr/>
                  <p:nvPr/>
                </p:nvCxnSpPr>
                <p:spPr>
                  <a:xfrm rot="10800000">
                    <a:off x="366768" y="4071264"/>
                    <a:ext cx="457200" cy="0"/>
                  </a:xfrm>
                  <a:prstGeom prst="line">
                    <a:avLst/>
                  </a:prstGeom>
                  <a:ln w="762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Straight Connector 119"/>
                  <p:cNvCxnSpPr/>
                  <p:nvPr/>
                </p:nvCxnSpPr>
                <p:spPr>
                  <a:xfrm rot="5400000">
                    <a:off x="457200" y="4191000"/>
                    <a:ext cx="304800" cy="0"/>
                  </a:xfrm>
                  <a:prstGeom prst="line">
                    <a:avLst/>
                  </a:prstGeom>
                  <a:ln w="762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Straight Connector 120"/>
                  <p:cNvCxnSpPr/>
                  <p:nvPr/>
                </p:nvCxnSpPr>
                <p:spPr>
                  <a:xfrm rot="5400000">
                    <a:off x="244458" y="3957376"/>
                    <a:ext cx="304800" cy="0"/>
                  </a:xfrm>
                  <a:prstGeom prst="line">
                    <a:avLst/>
                  </a:prstGeom>
                  <a:ln w="762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12" name="Oval 111"/>
              <p:cNvSpPr/>
              <p:nvPr/>
            </p:nvSpPr>
            <p:spPr>
              <a:xfrm>
                <a:off x="848833" y="3698115"/>
                <a:ext cx="76200" cy="76200"/>
              </a:xfrm>
              <a:prstGeom prst="ellipse">
                <a:avLst/>
              </a:prstGeom>
              <a:solidFill>
                <a:srgbClr val="00B0F0"/>
              </a:solidFill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848833" y="4263414"/>
                <a:ext cx="76200" cy="76200"/>
              </a:xfrm>
              <a:prstGeom prst="ellipse">
                <a:avLst/>
              </a:prstGeom>
              <a:solidFill>
                <a:srgbClr val="0070C0"/>
              </a:solidFill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6"/>
            <p:cNvGrpSpPr/>
            <p:nvPr/>
          </p:nvGrpSpPr>
          <p:grpSpPr>
            <a:xfrm>
              <a:off x="6400800" y="3810000"/>
              <a:ext cx="457200" cy="753836"/>
              <a:chOff x="4495800" y="533400"/>
              <a:chExt cx="457200" cy="753836"/>
            </a:xfrm>
          </p:grpSpPr>
          <p:sp>
            <p:nvSpPr>
              <p:cNvPr id="108" name="Oval 107"/>
              <p:cNvSpPr/>
              <p:nvPr/>
            </p:nvSpPr>
            <p:spPr>
              <a:xfrm>
                <a:off x="4495800" y="533400"/>
                <a:ext cx="457200" cy="46389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Rectangle 108"/>
              <p:cNvSpPr/>
              <p:nvPr/>
            </p:nvSpPr>
            <p:spPr>
              <a:xfrm>
                <a:off x="4597400" y="939312"/>
                <a:ext cx="254000" cy="23195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Rectangle 109"/>
              <p:cNvSpPr/>
              <p:nvPr/>
            </p:nvSpPr>
            <p:spPr>
              <a:xfrm>
                <a:off x="4546600" y="1055286"/>
                <a:ext cx="355600" cy="23195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5213499" y="5823113"/>
              <a:ext cx="609600" cy="960456"/>
              <a:chOff x="304800" y="3611544"/>
              <a:chExt cx="609600" cy="960456"/>
            </a:xfrm>
          </p:grpSpPr>
          <p:sp>
            <p:nvSpPr>
              <p:cNvPr id="100" name="Rectangle 99"/>
              <p:cNvSpPr/>
              <p:nvPr/>
            </p:nvSpPr>
            <p:spPr>
              <a:xfrm>
                <a:off x="304800" y="3657600"/>
                <a:ext cx="609600" cy="9144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1" name="Straight Connector 100"/>
              <p:cNvCxnSpPr/>
              <p:nvPr/>
            </p:nvCxnSpPr>
            <p:spPr>
              <a:xfrm rot="10800000">
                <a:off x="381000" y="4150808"/>
                <a:ext cx="4572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 rot="5400000">
                <a:off x="457200" y="4027712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TextBox 102"/>
              <p:cNvSpPr txBox="1"/>
              <p:nvPr/>
            </p:nvSpPr>
            <p:spPr>
              <a:xfrm>
                <a:off x="381000" y="3611544"/>
                <a:ext cx="533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00B050"/>
                    </a:solidFill>
                    <a:latin typeface="Arial Black" pitchFamily="34" charset="0"/>
                  </a:rPr>
                  <a:t>ON</a:t>
                </a:r>
                <a:endParaRPr lang="en-US" sz="1400" dirty="0">
                  <a:solidFill>
                    <a:srgbClr val="00B050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304800" y="4343400"/>
                <a:ext cx="152400" cy="1524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DDDD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 rot="5400000">
                <a:off x="228600" y="4267200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Oval 105"/>
              <p:cNvSpPr/>
              <p:nvPr/>
            </p:nvSpPr>
            <p:spPr>
              <a:xfrm>
                <a:off x="762000" y="4343400"/>
                <a:ext cx="152400" cy="1524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rgbClr val="DDDD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7" name="Straight Connector 106"/>
              <p:cNvCxnSpPr/>
              <p:nvPr/>
            </p:nvCxnSpPr>
            <p:spPr>
              <a:xfrm rot="5400000">
                <a:off x="685800" y="4267200"/>
                <a:ext cx="304800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</p:spPr>
        <p:txBody>
          <a:bodyPr/>
          <a:lstStyle/>
          <a:p>
            <a:r>
              <a:rPr lang="en-US" b="1" smtClean="0">
                <a:solidFill>
                  <a:schemeClr val="bg1"/>
                </a:solidFill>
              </a:rPr>
              <a:t>2-</a:t>
            </a:r>
            <a:fld id="{1C7A3F9D-EA3A-4B35-83C7-B88C13F6F6E4}" type="slidenum">
              <a:rPr lang="en-US" b="1" smtClean="0">
                <a:solidFill>
                  <a:schemeClr val="bg1"/>
                </a:solidFill>
              </a:rPr>
              <a:pPr/>
              <a:t>7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0600" y="914400"/>
            <a:ext cx="7467600" cy="5105400"/>
          </a:xfrm>
          <a:prstGeom prst="rect">
            <a:avLst/>
          </a:prstGeom>
          <a:solidFill>
            <a:srgbClr val="C00000">
              <a:alpha val="74902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114800" y="2046997"/>
            <a:ext cx="41148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</a:rPr>
              <a:t>   DC power sources have</a:t>
            </a:r>
          </a:p>
          <a:p>
            <a:pPr>
              <a:lnSpc>
                <a:spcPts val="29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 a positive and a </a:t>
            </a:r>
          </a:p>
          <a:p>
            <a:pPr>
              <a:lnSpc>
                <a:spcPts val="29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 negative terminal.</a:t>
            </a:r>
          </a:p>
          <a:p>
            <a:pPr>
              <a:lnSpc>
                <a:spcPts val="2900"/>
              </a:lnSpc>
            </a:pPr>
            <a:endParaRPr lang="en-US" sz="2800" b="1" dirty="0" smtClean="0">
              <a:solidFill>
                <a:schemeClr val="bg1"/>
              </a:solidFill>
            </a:endParaRPr>
          </a:p>
          <a:p>
            <a:pPr>
              <a:lnSpc>
                <a:spcPts val="2900"/>
              </a:lnSpc>
              <a:buFont typeface="Calibri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</a:rPr>
              <a:t>    Current flows from </a:t>
            </a:r>
          </a:p>
          <a:p>
            <a:pPr>
              <a:lnSpc>
                <a:spcPts val="29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  negative side of</a:t>
            </a:r>
          </a:p>
          <a:p>
            <a:pPr>
              <a:lnSpc>
                <a:spcPts val="29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  battery, through the</a:t>
            </a:r>
          </a:p>
          <a:p>
            <a:pPr>
              <a:lnSpc>
                <a:spcPts val="29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  circuit, to positive </a:t>
            </a:r>
          </a:p>
          <a:p>
            <a:pPr>
              <a:lnSpc>
                <a:spcPts val="29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       side of battery.</a:t>
            </a:r>
          </a:p>
          <a:p>
            <a:pPr>
              <a:lnSpc>
                <a:spcPts val="2900"/>
              </a:lnSpc>
            </a:pPr>
            <a:endParaRPr lang="en-US" sz="2800" b="1" dirty="0" smtClean="0">
              <a:solidFill>
                <a:schemeClr val="bg1"/>
              </a:solidFill>
            </a:endParaRPr>
          </a:p>
          <a:p>
            <a:pPr>
              <a:lnSpc>
                <a:spcPts val="2900"/>
              </a:lnSpc>
            </a:pPr>
            <a:endParaRPr lang="en-US" sz="2800" b="1" dirty="0" smtClean="0">
              <a:solidFill>
                <a:schemeClr val="bg1"/>
              </a:solidFill>
            </a:endParaRPr>
          </a:p>
          <a:p>
            <a:pPr>
              <a:lnSpc>
                <a:spcPts val="2900"/>
              </a:lnSpc>
              <a:buFont typeface="Calibri" pitchFamily="34" charset="0"/>
              <a:buChar char="●"/>
            </a:pPr>
            <a:endParaRPr lang="en-US" sz="28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7800" y="11430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DC Circuits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71600" y="2057400"/>
            <a:ext cx="2389909" cy="32766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556148" y="2625594"/>
            <a:ext cx="1981200" cy="1861644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flipV="1">
            <a:off x="2184470" y="4335825"/>
            <a:ext cx="119933" cy="12283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flipV="1">
            <a:off x="2184470" y="4326300"/>
            <a:ext cx="119933" cy="12283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battery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0800000">
            <a:off x="2133600" y="2438400"/>
            <a:ext cx="838296" cy="43079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905000" y="4114800"/>
            <a:ext cx="1295400" cy="60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flashlight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1190597">
            <a:off x="1865002" y="4105178"/>
            <a:ext cx="1475231" cy="69738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15 0.01806 C -0.02153 0.02084 -0.07101 -0.03796 -0.07326 -0.11481 C -0.07535 -0.19097 -0.02917 -0.25532 0.02951 -0.25833 C 0.08819 -0.26111 0.1375 -0.20092 0.13976 -0.12546 C 0.14184 -0.04907 0.09583 0.01505 0.03715 0.01806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68 -0.25834 C 0.09236 -0.25834 0.14028 -0.19676 0.14028 -0.12014 C 0.14028 -0.04399 0.09236 0.01805 0.03368 0.01805 C -0.025 0.01805 -0.07274 -0.04422 -0.07274 -0.12014 C -0.07274 -0.19653 -0.025 -0.25834 0.03368 -0.25834 Z " pathEditMode="relative" rAng="0" ptsTypes="fffff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</p:spPr>
        <p:txBody>
          <a:bodyPr/>
          <a:lstStyle/>
          <a:p>
            <a:r>
              <a:rPr lang="en-US" b="1" smtClean="0">
                <a:solidFill>
                  <a:schemeClr val="bg1"/>
                </a:solidFill>
              </a:rPr>
              <a:t>2-</a:t>
            </a:r>
            <a:fld id="{1C7A3F9D-EA3A-4B35-83C7-B88C13F6F6E4}" type="slidenum">
              <a:rPr lang="en-US" b="1" smtClean="0">
                <a:solidFill>
                  <a:schemeClr val="bg1"/>
                </a:solidFill>
              </a:rPr>
              <a:pPr/>
              <a:t>8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95400" y="533400"/>
            <a:ext cx="6858000" cy="5562600"/>
          </a:xfrm>
          <a:prstGeom prst="rect">
            <a:avLst/>
          </a:prstGeom>
          <a:solidFill>
            <a:schemeClr val="accent3">
              <a:lumMod val="50000"/>
              <a:alpha val="74902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447800" y="1371600"/>
            <a:ext cx="6629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3550" indent="-463550"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Contacting one side will not result in shock because circuit is not completed.</a:t>
            </a:r>
          </a:p>
          <a:p>
            <a:pPr marL="463550" indent="-463550">
              <a:lnSpc>
                <a:spcPts val="24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463550" indent="-463550"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Contacting both sides will complete the circuit and can result in shock.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</a:t>
            </a: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7800" y="7620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DC Circuits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82091" y="3048000"/>
            <a:ext cx="2389909" cy="32766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366639" y="3616194"/>
            <a:ext cx="1981200" cy="1861644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flipV="1">
            <a:off x="2994961" y="5326425"/>
            <a:ext cx="119933" cy="12283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flipV="1">
            <a:off x="2994961" y="5316900"/>
            <a:ext cx="119933" cy="12283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attery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0800000">
            <a:off x="2944091" y="3429000"/>
            <a:ext cx="838296" cy="43079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715491" y="5105400"/>
            <a:ext cx="1295400" cy="60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172691" y="5029200"/>
            <a:ext cx="381000" cy="381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104865" y="5486400"/>
            <a:ext cx="492369" cy="8382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2215700">
            <a:off x="2639291" y="5349442"/>
            <a:ext cx="609600" cy="1524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 rot="13672072">
            <a:off x="3433674" y="5687358"/>
            <a:ext cx="609600" cy="1524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153891" y="3048000"/>
            <a:ext cx="2389909" cy="32766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38439" y="3616194"/>
            <a:ext cx="1981200" cy="1861644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flipV="1">
            <a:off x="5966761" y="5326425"/>
            <a:ext cx="119933" cy="12283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flipV="1">
            <a:off x="5966761" y="5316900"/>
            <a:ext cx="119933" cy="12283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battery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0800000">
            <a:off x="5915891" y="3429000"/>
            <a:ext cx="838296" cy="430791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687291" y="5105400"/>
            <a:ext cx="1295400" cy="60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144491" y="5029200"/>
            <a:ext cx="381000" cy="381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076665" y="5486400"/>
            <a:ext cx="492369" cy="8382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 rot="2215700">
            <a:off x="5611091" y="5349442"/>
            <a:ext cx="609600" cy="1524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 rot="8435484">
            <a:off x="6428366" y="5357777"/>
            <a:ext cx="609600" cy="1524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15 0.01806 C -0.02153 0.02084 -0.07101 -0.03796 -0.07326 -0.11481 C -0.07535 -0.19097 -0.02917 -0.25532 0.02951 -0.25833 C 0.08819 -0.26111 0.1375 -0.20092 0.13976 -0.12546 C 0.14184 -0.04907 0.09583 0.01505 0.03715 0.01806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68 -0.25834 C 0.09236 -0.25834 0.14028 -0.19676 0.14028 -0.12014 C 0.14028 -0.04399 0.09236 0.01805 0.03368 0.01805 C -0.025 0.01805 -0.07274 -0.04422 -0.07274 -0.12014 C -0.07274 -0.19653 -0.025 -0.25834 0.03368 -0.25834 Z " pathEditMode="relative" rAng="0" ptsTypes="fffff">
                                      <p:cBhvr>
                                        <p:cTn id="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</p:spPr>
        <p:txBody>
          <a:bodyPr/>
          <a:lstStyle/>
          <a:p>
            <a:r>
              <a:rPr lang="en-US" b="1" smtClean="0">
                <a:solidFill>
                  <a:schemeClr val="bg1"/>
                </a:solidFill>
              </a:rPr>
              <a:t>2-</a:t>
            </a:r>
            <a:fld id="{1C7A3F9D-EA3A-4B35-83C7-B88C13F6F6E4}" type="slidenum">
              <a:rPr lang="en-US" b="1" smtClean="0">
                <a:solidFill>
                  <a:schemeClr val="bg1"/>
                </a:solidFill>
              </a:rPr>
              <a:pPr/>
              <a:t>9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914400"/>
            <a:ext cx="7848600" cy="5029200"/>
          </a:xfrm>
          <a:prstGeom prst="rect">
            <a:avLst/>
          </a:prstGeom>
          <a:solidFill>
            <a:srgbClr val="000066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24400" y="1676400"/>
            <a:ext cx="3886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Instead, of positive and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negative, AC circuits have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“hot” and neutral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conductors. 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In some wiring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configurations, the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neutral can carry current.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</a:t>
            </a:r>
          </a:p>
          <a:p>
            <a:pPr>
              <a:lnSpc>
                <a:spcPts val="2400"/>
              </a:lnSpc>
              <a:buFont typeface="Calibri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    A grounding conductor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allows current to flow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into the earth in the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     event of a hazard or fault.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0" y="9144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AC Circuits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95400" y="2362200"/>
            <a:ext cx="3352800" cy="32004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327548" y="3006594"/>
            <a:ext cx="1981200" cy="1861644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111"/>
          <p:cNvGrpSpPr/>
          <p:nvPr/>
        </p:nvGrpSpPr>
        <p:grpSpPr>
          <a:xfrm>
            <a:off x="1198661" y="3103426"/>
            <a:ext cx="2251870" cy="1653491"/>
            <a:chOff x="5632677" y="2744782"/>
            <a:chExt cx="2251870" cy="1653491"/>
          </a:xfrm>
          <a:solidFill>
            <a:srgbClr val="FFC000"/>
          </a:solidFill>
        </p:grpSpPr>
        <p:grpSp>
          <p:nvGrpSpPr>
            <p:cNvPr id="4" name="Group 56"/>
            <p:cNvGrpSpPr/>
            <p:nvPr/>
          </p:nvGrpSpPr>
          <p:grpSpPr>
            <a:xfrm>
              <a:off x="7134046" y="2744782"/>
              <a:ext cx="750501" cy="1571285"/>
              <a:chOff x="7134046" y="2744782"/>
              <a:chExt cx="750501" cy="1571285"/>
            </a:xfrm>
            <a:grpFill/>
          </p:grpSpPr>
          <p:grpSp>
            <p:nvGrpSpPr>
              <p:cNvPr id="5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30" name="Oval 29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Oval 31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26" name="Oval 25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2" name="Group 57"/>
            <p:cNvGrpSpPr/>
            <p:nvPr/>
          </p:nvGrpSpPr>
          <p:grpSpPr>
            <a:xfrm rot="10800000">
              <a:off x="5632677" y="2826988"/>
              <a:ext cx="750501" cy="1571285"/>
              <a:chOff x="7134046" y="2744782"/>
              <a:chExt cx="750501" cy="1571285"/>
            </a:xfrm>
            <a:grpFill/>
          </p:grpSpPr>
          <p:grpSp>
            <p:nvGrpSpPr>
              <p:cNvPr id="13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20" name="Oval 19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  <a:grpFill/>
            </p:grpSpPr>
            <p:sp>
              <p:nvSpPr>
                <p:cNvPr id="16" name="Oval 15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Oval 16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5" name="Group 134"/>
          <p:cNvGrpSpPr/>
          <p:nvPr/>
        </p:nvGrpSpPr>
        <p:grpSpPr>
          <a:xfrm rot="422928">
            <a:off x="1186939" y="3115150"/>
            <a:ext cx="2251870" cy="1653491"/>
            <a:chOff x="5632677" y="2744782"/>
            <a:chExt cx="2251870" cy="1653491"/>
          </a:xfrm>
        </p:grpSpPr>
        <p:grpSp>
          <p:nvGrpSpPr>
            <p:cNvPr id="24" name="Group 56"/>
            <p:cNvGrpSpPr/>
            <p:nvPr/>
          </p:nvGrpSpPr>
          <p:grpSpPr>
            <a:xfrm>
              <a:off x="7134046" y="2744782"/>
              <a:ext cx="750501" cy="1571285"/>
              <a:chOff x="7134046" y="2744782"/>
              <a:chExt cx="750501" cy="1571285"/>
            </a:xfrm>
          </p:grpSpPr>
          <p:grpSp>
            <p:nvGrpSpPr>
              <p:cNvPr id="25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</p:grpSpPr>
            <p:sp>
              <p:nvSpPr>
                <p:cNvPr id="53" name="Oval 52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Oval 53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4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</p:grpSpPr>
            <p:sp>
              <p:nvSpPr>
                <p:cNvPr id="49" name="Oval 48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5" name="Group 57"/>
            <p:cNvGrpSpPr/>
            <p:nvPr/>
          </p:nvGrpSpPr>
          <p:grpSpPr>
            <a:xfrm rot="10800000">
              <a:off x="5632677" y="2826988"/>
              <a:ext cx="750501" cy="1571285"/>
              <a:chOff x="7134046" y="2744782"/>
              <a:chExt cx="750501" cy="1571285"/>
            </a:xfrm>
          </p:grpSpPr>
          <p:grpSp>
            <p:nvGrpSpPr>
              <p:cNvPr id="36" name="Group 50"/>
              <p:cNvGrpSpPr/>
              <p:nvPr/>
            </p:nvGrpSpPr>
            <p:grpSpPr>
              <a:xfrm>
                <a:off x="7246489" y="2744782"/>
                <a:ext cx="542925" cy="750501"/>
                <a:chOff x="7246489" y="2744782"/>
                <a:chExt cx="542925" cy="750501"/>
              </a:xfrm>
            </p:grpSpPr>
            <p:sp>
              <p:nvSpPr>
                <p:cNvPr id="43" name="Oval 42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Oval 43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7" name="Group 51"/>
              <p:cNvGrpSpPr/>
              <p:nvPr/>
            </p:nvGrpSpPr>
            <p:grpSpPr>
              <a:xfrm rot="4179093">
                <a:off x="7237834" y="3669354"/>
                <a:ext cx="542925" cy="750501"/>
                <a:chOff x="7246489" y="2744782"/>
                <a:chExt cx="542925" cy="750501"/>
              </a:xfrm>
            </p:grpSpPr>
            <p:sp>
              <p:nvSpPr>
                <p:cNvPr id="39" name="Oval 38"/>
                <p:cNvSpPr/>
                <p:nvPr/>
              </p:nvSpPr>
              <p:spPr>
                <a:xfrm flipV="1">
                  <a:off x="7246489" y="2744782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Oval 39"/>
                <p:cNvSpPr/>
                <p:nvPr/>
              </p:nvSpPr>
              <p:spPr>
                <a:xfrm flipV="1">
                  <a:off x="7427464" y="290670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 flipV="1">
                  <a:off x="7579864" y="3116257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 flipV="1">
                  <a:off x="7669481" y="3372445"/>
                  <a:ext cx="119933" cy="1228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57" name="Rectangle 56"/>
          <p:cNvSpPr/>
          <p:nvPr/>
        </p:nvSpPr>
        <p:spPr>
          <a:xfrm>
            <a:off x="1981200" y="2590800"/>
            <a:ext cx="838200" cy="838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Straight Connector 68"/>
          <p:cNvCxnSpPr/>
          <p:nvPr/>
        </p:nvCxnSpPr>
        <p:spPr>
          <a:xfrm rot="10800000">
            <a:off x="1981200" y="2952870"/>
            <a:ext cx="762000" cy="1588"/>
          </a:xfrm>
          <a:prstGeom prst="line">
            <a:avLst/>
          </a:pr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10800000">
            <a:off x="1905001" y="2876670"/>
            <a:ext cx="762000" cy="1588"/>
          </a:xfrm>
          <a:prstGeom prst="line">
            <a:avLst/>
          </a:pr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70" descr="electric tower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28800" y="2819400"/>
            <a:ext cx="316597" cy="514470"/>
          </a:xfrm>
          <a:prstGeom prst="rect">
            <a:avLst/>
          </a:prstGeom>
        </p:spPr>
      </p:pic>
      <p:pic>
        <p:nvPicPr>
          <p:cNvPr id="72" name="Picture 71" descr="electric tower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79003" y="2819400"/>
            <a:ext cx="316597" cy="514470"/>
          </a:xfrm>
          <a:prstGeom prst="rect">
            <a:avLst/>
          </a:prstGeom>
        </p:spPr>
      </p:pic>
      <p:pic>
        <p:nvPicPr>
          <p:cNvPr id="74" name="Picture 73" descr="house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600200" y="4419600"/>
            <a:ext cx="1219200" cy="686823"/>
          </a:xfrm>
          <a:prstGeom prst="rect">
            <a:avLst/>
          </a:prstGeom>
        </p:spPr>
      </p:pic>
      <p:grpSp>
        <p:nvGrpSpPr>
          <p:cNvPr id="38" name="Group 59"/>
          <p:cNvGrpSpPr/>
          <p:nvPr/>
        </p:nvGrpSpPr>
        <p:grpSpPr>
          <a:xfrm>
            <a:off x="1752601" y="5105400"/>
            <a:ext cx="76199" cy="685800"/>
            <a:chOff x="1752600" y="5181600"/>
            <a:chExt cx="119933" cy="990600"/>
          </a:xfrm>
        </p:grpSpPr>
        <p:sp>
          <p:nvSpPr>
            <p:cNvPr id="61" name="Oval 60"/>
            <p:cNvSpPr/>
            <p:nvPr/>
          </p:nvSpPr>
          <p:spPr>
            <a:xfrm flipV="1">
              <a:off x="1752600" y="5181600"/>
              <a:ext cx="119933" cy="12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 flipV="1">
              <a:off x="1752600" y="5410200"/>
              <a:ext cx="119933" cy="12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 flipV="1">
              <a:off x="1752600" y="5638800"/>
              <a:ext cx="119933" cy="12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 flipV="1">
              <a:off x="1752600" y="5867400"/>
              <a:ext cx="119933" cy="12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 flipV="1">
              <a:off x="1752600" y="6049362"/>
              <a:ext cx="119933" cy="12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21145A08A06C48B4BBE98BD3183480" ma:contentTypeVersion="0" ma:contentTypeDescription="Create a new document." ma:contentTypeScope="" ma:versionID="341084f42406b07be4bf6f9932e41a74">
  <xsd:schema xmlns:xsd="http://www.w3.org/2001/XMLSchema" xmlns:p="http://schemas.microsoft.com/office/2006/metadata/properties" targetNamespace="http://schemas.microsoft.com/office/2006/metadata/properties" ma:root="true" ma:fieldsID="5c102609d9608d99b400295accdf9f3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Document Note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44E981A4-C6CA-44E4-829A-0BF385EA50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9F535233-4947-4BEE-9908-4B647F8F0C7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D5ED0C-AFFD-4B67-AF98-08A06559DDDE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9770</TotalTime>
  <Words>1207</Words>
  <Application>Microsoft Office PowerPoint</Application>
  <PresentationFormat>On-screen Show (4:3)</PresentationFormat>
  <Paragraphs>279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FL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FL</dc:creator>
  <cp:lastModifiedBy>John Cannon</cp:lastModifiedBy>
  <cp:revision>265</cp:revision>
  <dcterms:created xsi:type="dcterms:W3CDTF">2011-04-10T20:23:13Z</dcterms:created>
  <dcterms:modified xsi:type="dcterms:W3CDTF">2011-08-19T18:59:18Z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0x0101000121145A08A06C48B4BBE98BD3183480</vt:lpwstr>
  </property>
</Properties>
</file>